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9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60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0" autoAdjust="0"/>
    <p:restoredTop sz="94618" autoAdjust="0"/>
  </p:normalViewPr>
  <p:slideViewPr>
    <p:cSldViewPr>
      <p:cViewPr>
        <p:scale>
          <a:sx n="81" d="100"/>
          <a:sy n="81" d="100"/>
        </p:scale>
        <p:origin x="-131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884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5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ED34C64-C746-4D73-B804-E04E65CCEA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459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75916-07D2-4712-9914-06AA85A0F674}" type="slidenum">
              <a:rPr lang="en-US"/>
              <a:pPr/>
              <a:t>1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B01D4C-8869-4CF3-9015-2BBBE8C10B8E}" type="slidenum">
              <a:rPr lang="en-US"/>
              <a:pPr/>
              <a:t>2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500FA-0951-44FE-A6FC-41F593DBDCB8}" type="slidenum">
              <a:rPr lang="en-US"/>
              <a:pPr/>
              <a:t>19</a:t>
            </a:fld>
            <a:endParaRPr 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500FA-0951-44FE-A6FC-41F593DBDCB8}" type="slidenum">
              <a:rPr lang="en-US"/>
              <a:pPr/>
              <a:t>30</a:t>
            </a:fld>
            <a:endParaRPr 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B500FA-0951-44FE-A6FC-41F593DBDCB8}" type="slidenum">
              <a:rPr lang="en-US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276475"/>
            <a:ext cx="6048375" cy="750888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997200"/>
            <a:ext cx="6048375" cy="503238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188913"/>
            <a:ext cx="1871662" cy="62642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58888" y="188913"/>
            <a:ext cx="5464175" cy="62642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8888" y="1125538"/>
            <a:ext cx="3667125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8413" y="1125538"/>
            <a:ext cx="3668712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88913"/>
            <a:ext cx="712946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125538"/>
            <a:ext cx="7488237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2"/>
            <a:r>
              <a:rPr lang="ru-RU" smtClean="0"/>
              <a:t>Fifth level</a:t>
            </a:r>
          </a:p>
          <a:p>
            <a:pPr lvl="1"/>
            <a:r>
              <a:rPr lang="ru-RU" smtClean="0"/>
              <a:t>Second level</a:t>
            </a:r>
          </a:p>
          <a:p>
            <a:pPr lvl="0"/>
            <a:r>
              <a:rPr lang="ru-RU" smtClean="0"/>
              <a:t>Third level</a:t>
            </a:r>
          </a:p>
          <a:p>
            <a:pPr lvl="1"/>
            <a:r>
              <a:rPr lang="ru-RU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49500"/>
            <a:ext cx="4537075" cy="504825"/>
          </a:xfrm>
          <a:noFill/>
        </p:spPr>
        <p:txBody>
          <a:bodyPr/>
          <a:lstStyle/>
          <a:p>
            <a:r>
              <a:rPr lang="en-US" dirty="0">
                <a:latin typeface="Palatino Linotype" pitchFamily="18" charset="0"/>
              </a:rPr>
              <a:t>Colon, Rectum, and Anus</a:t>
            </a:r>
            <a:endParaRPr lang="uk-UA" dirty="0">
              <a:latin typeface="Palatino Linotype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2413" y="2854324"/>
            <a:ext cx="3455492" cy="71869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RS" dirty="0" smtClean="0">
                <a:latin typeface="Palatino Linotype" pitchFamily="18" charset="0"/>
              </a:rPr>
              <a:t>Assistant Proffesor Dr. Bojan Z. Milosevic</a:t>
            </a:r>
            <a:endParaRPr lang="uk-UA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913"/>
            <a:ext cx="8064822" cy="508000"/>
          </a:xfrm>
        </p:spPr>
        <p:txBody>
          <a:bodyPr/>
          <a:lstStyle/>
          <a:p>
            <a:r>
              <a:rPr lang="en-US" sz="2800" b="1" dirty="0">
                <a:latin typeface="Palatino Linotype" pitchFamily="18" charset="0"/>
              </a:rPr>
              <a:t>Laboratory Studies in Colorectal Screening and Diagnosis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Fecal Blood Testing: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FOBT:</a:t>
            </a:r>
            <a:r>
              <a:rPr lang="en-US" sz="1600" b="0" dirty="0">
                <a:latin typeface="Palatino Linotype" pitchFamily="18" charset="0"/>
              </a:rPr>
              <a:t> Detects peroxidase in hemoglobin; affected by diet and medications.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FIT:</a:t>
            </a:r>
            <a:r>
              <a:rPr lang="en-US" sz="1600" b="0" dirty="0">
                <a:latin typeface="Palatino Linotype" pitchFamily="18" charset="0"/>
              </a:rPr>
              <a:t> Uses antibodies to identify human hemoglobin; 79% sensitivity, 94% specificity.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Positive FOBT or FIT → Further investigation (e.g., colonoscopy).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Stool DNA:</a:t>
            </a:r>
            <a:r>
              <a:rPr lang="en-US" sz="1600" b="0" dirty="0">
                <a:latin typeface="Palatino Linotype" pitchFamily="18" charset="0"/>
              </a:rPr>
              <a:t> Proposed for early colorectal cancer detection.</a:t>
            </a:r>
          </a:p>
          <a:p>
            <a:r>
              <a:rPr lang="en-US" sz="1800" b="1" dirty="0">
                <a:latin typeface="Palatino Linotype" pitchFamily="18" charset="0"/>
              </a:rPr>
              <a:t>Stool Analysis: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Diagnose diarrhea causes: pathogens, fecal leukocytes, C </a:t>
            </a:r>
            <a:r>
              <a:rPr lang="en-US" sz="1600" b="0" dirty="0" err="1">
                <a:latin typeface="Palatino Linotype" pitchFamily="18" charset="0"/>
              </a:rPr>
              <a:t>difficile</a:t>
            </a:r>
            <a:r>
              <a:rPr lang="en-US" sz="1600" b="0" dirty="0">
                <a:latin typeface="Palatino Linotype" pitchFamily="18" charset="0"/>
              </a:rPr>
              <a:t> toxin.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Sudan red stain → Detects </a:t>
            </a:r>
            <a:r>
              <a:rPr lang="en-US" sz="1600" b="0" dirty="0" err="1">
                <a:latin typeface="Palatino Linotype" pitchFamily="18" charset="0"/>
              </a:rPr>
              <a:t>steatorrhea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r>
              <a:rPr lang="en-US" sz="1800" b="1" dirty="0">
                <a:latin typeface="Palatino Linotype" pitchFamily="18" charset="0"/>
              </a:rPr>
              <a:t>Tumor Markers: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dirty="0">
                <a:latin typeface="Palatino Linotype" pitchFamily="18" charset="0"/>
              </a:rPr>
              <a:t>CEA:</a:t>
            </a:r>
            <a:r>
              <a:rPr lang="en-US" sz="1600" b="0" dirty="0">
                <a:latin typeface="Palatino Linotype" pitchFamily="18" charset="0"/>
              </a:rPr>
              <a:t> Elevated in 60-90% with colorectal cancer; not for screening.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Monitoring CEA post-surgery can detect recurrence; limited specificity.</a:t>
            </a:r>
          </a:p>
          <a:p>
            <a:r>
              <a:rPr lang="en-US" sz="1800" b="1" dirty="0">
                <a:latin typeface="Palatino Linotype" pitchFamily="18" charset="0"/>
              </a:rPr>
              <a:t>Genetic Testing: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For rare familial syndromes: FAP (APC gene) &amp; HNPCC (mismatch repair genes).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High accuracy in known mutations; caution with unverified mutations.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Genetic counseling recommended due to psychosocial implications.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600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7129462" cy="508000"/>
          </a:xfrm>
        </p:spPr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Evaluating Abdominal and Pelvic Pain in Colorectal Conditions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7488237" cy="5327650"/>
          </a:xfrm>
        </p:spPr>
        <p:txBody>
          <a:bodyPr/>
          <a:lstStyle/>
          <a:p>
            <a:r>
              <a:rPr lang="en-US" sz="1800" b="1" dirty="0" smtClean="0">
                <a:latin typeface="Palatino Linotype" pitchFamily="18" charset="0"/>
              </a:rPr>
              <a:t>Abdominal </a:t>
            </a:r>
            <a:r>
              <a:rPr lang="en-US" sz="1800" b="1" dirty="0">
                <a:latin typeface="Palatino Linotype" pitchFamily="18" charset="0"/>
              </a:rPr>
              <a:t>Pain: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Causes: Obstruction, inflammation, perforation, ischemia.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Diagnostic Tools: X-rays, contrast studies, CT scan, </a:t>
            </a:r>
            <a:r>
              <a:rPr lang="en-US" sz="1600" b="0" dirty="0" err="1">
                <a:latin typeface="Palatino Linotype" pitchFamily="18" charset="0"/>
              </a:rPr>
              <a:t>sigmoidoscopy</a:t>
            </a:r>
            <a:r>
              <a:rPr lang="en-US" sz="1600" b="0" dirty="0">
                <a:latin typeface="Palatino Linotype" pitchFamily="18" charset="0"/>
              </a:rPr>
              <a:t>, colonoscopy.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Contraindications: Suspected perforation or near total obstruction.</a:t>
            </a:r>
          </a:p>
          <a:p>
            <a:r>
              <a:rPr lang="en-US" sz="1800" b="1" dirty="0">
                <a:latin typeface="Palatino Linotype" pitchFamily="18" charset="0"/>
              </a:rPr>
              <a:t>Pelvic Pain: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Sources: Distal colon, rectum, urogenital structures.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Indicators: </a:t>
            </a:r>
            <a:r>
              <a:rPr lang="en-US" sz="1600" b="0" dirty="0" err="1">
                <a:latin typeface="Palatino Linotype" pitchFamily="18" charset="0"/>
              </a:rPr>
              <a:t>Tenesmus</a:t>
            </a:r>
            <a:r>
              <a:rPr lang="en-US" sz="1600" b="0" dirty="0">
                <a:latin typeface="Palatino Linotype" pitchFamily="18" charset="0"/>
              </a:rPr>
              <a:t> (</a:t>
            </a:r>
            <a:r>
              <a:rPr lang="en-US" sz="1600" b="0" dirty="0" err="1">
                <a:latin typeface="Palatino Linotype" pitchFamily="18" charset="0"/>
              </a:rPr>
              <a:t>proctitis</a:t>
            </a:r>
            <a:r>
              <a:rPr lang="en-US" sz="1600" b="0" dirty="0">
                <a:latin typeface="Palatino Linotype" pitchFamily="18" charset="0"/>
              </a:rPr>
              <a:t>, rectal mass), cyclical pain (endometriosis), inflammation (PID).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Diagnostic Tools: CT scan, MRI, </a:t>
            </a:r>
            <a:r>
              <a:rPr lang="en-US" sz="1600" b="0" dirty="0" err="1">
                <a:latin typeface="Palatino Linotype" pitchFamily="18" charset="0"/>
              </a:rPr>
              <a:t>proctoscopy</a:t>
            </a:r>
            <a:r>
              <a:rPr lang="en-US" sz="1600" b="0" dirty="0">
                <a:latin typeface="Palatino Linotype" pitchFamily="18" charset="0"/>
              </a:rPr>
              <a:t>, occasional laparoscopy.</a:t>
            </a:r>
          </a:p>
          <a:p>
            <a:r>
              <a:rPr lang="en-US" sz="1800" b="1" dirty="0" err="1">
                <a:latin typeface="Palatino Linotype" pitchFamily="18" charset="0"/>
              </a:rPr>
              <a:t>Anorectal</a:t>
            </a:r>
            <a:r>
              <a:rPr lang="en-US" sz="1800" b="1" dirty="0">
                <a:latin typeface="Palatino Linotype" pitchFamily="18" charset="0"/>
              </a:rPr>
              <a:t> Pain: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Common Causes: Anal fissure, abscess/fistula, </a:t>
            </a:r>
            <a:r>
              <a:rPr lang="en-US" sz="1600" b="0" dirty="0" err="1">
                <a:latin typeface="Palatino Linotype" pitchFamily="18" charset="0"/>
              </a:rPr>
              <a:t>thrombosed</a:t>
            </a:r>
            <a:r>
              <a:rPr lang="en-US" sz="1600" b="0" dirty="0">
                <a:latin typeface="Palatino Linotype" pitchFamily="18" charset="0"/>
              </a:rPr>
              <a:t> hemorrhoid.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Less Common: Anal canal neoplasms, skin infections, dermatologic conditions.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Special Cases: </a:t>
            </a:r>
            <a:r>
              <a:rPr lang="en-US" sz="1600" b="0" dirty="0" err="1">
                <a:latin typeface="Palatino Linotype" pitchFamily="18" charset="0"/>
              </a:rPr>
              <a:t>Proctalgia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fugax</a:t>
            </a:r>
            <a:r>
              <a:rPr lang="en-US" sz="1600" b="0" dirty="0">
                <a:latin typeface="Palatino Linotype" pitchFamily="18" charset="0"/>
              </a:rPr>
              <a:t> due to </a:t>
            </a:r>
            <a:r>
              <a:rPr lang="en-US" sz="1600" b="0" dirty="0" err="1">
                <a:latin typeface="Palatino Linotype" pitchFamily="18" charset="0"/>
              </a:rPr>
              <a:t>levator</a:t>
            </a:r>
            <a:r>
              <a:rPr lang="en-US" sz="1600" b="0" dirty="0">
                <a:latin typeface="Palatino Linotype" pitchFamily="18" charset="0"/>
              </a:rPr>
              <a:t> spasm.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Diagnostic Approach: Physical examination, examination under anesthesia, MRI</a:t>
            </a:r>
            <a:r>
              <a:rPr lang="en-US" sz="1600" b="0" dirty="0" smtClean="0">
                <a:latin typeface="Palatino Linotype" pitchFamily="18" charset="0"/>
              </a:rPr>
              <a:t>.</a:t>
            </a:r>
            <a:endParaRPr lang="en-US" sz="1600" b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145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129462" cy="508000"/>
          </a:xfrm>
        </p:spPr>
        <p:txBody>
          <a:bodyPr/>
          <a:lstStyle/>
          <a:p>
            <a:r>
              <a:rPr lang="en-US" sz="2800" b="1" dirty="0">
                <a:latin typeface="Palatino Linotype" pitchFamily="18" charset="0"/>
              </a:rPr>
              <a:t>Evaluating Lower Gastrointestinal Bleeding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488237" cy="5327650"/>
          </a:xfrm>
        </p:spPr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Initial Approach: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dirty="0">
                <a:latin typeface="Palatino Linotype" pitchFamily="18" charset="0"/>
              </a:rPr>
              <a:t>Resuscitation</a:t>
            </a:r>
            <a:r>
              <a:rPr lang="en-US" sz="1400" b="0" dirty="0">
                <a:latin typeface="Palatino Linotype" pitchFamily="18" charset="0"/>
              </a:rPr>
              <a:t>: Priority for hemorrhaging patients.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Identify Source</a:t>
            </a:r>
            <a:r>
              <a:rPr lang="en-US" sz="1400" b="0" dirty="0">
                <a:latin typeface="Palatino Linotype" pitchFamily="18" charset="0"/>
              </a:rPr>
              <a:t>: Nasogastric aspiration to determine hemorrhage origin.</a:t>
            </a:r>
          </a:p>
          <a:p>
            <a:r>
              <a:rPr lang="en-US" sz="1600" b="1" dirty="0">
                <a:latin typeface="Palatino Linotype" pitchFamily="18" charset="0"/>
              </a:rPr>
              <a:t>Diagnostic Methods: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dirty="0">
                <a:latin typeface="Palatino Linotype" pitchFamily="18" charset="0"/>
              </a:rPr>
              <a:t>Upper GI Source</a:t>
            </a:r>
            <a:r>
              <a:rPr lang="en-US" sz="1400" b="0" dirty="0">
                <a:latin typeface="Palatino Linotype" pitchFamily="18" charset="0"/>
              </a:rPr>
              <a:t>: Esophagogastroduodenoscopy.</a:t>
            </a:r>
          </a:p>
          <a:p>
            <a:pPr lvl="1"/>
            <a:r>
              <a:rPr lang="en-US" sz="1400" dirty="0" err="1">
                <a:latin typeface="Palatino Linotype" pitchFamily="18" charset="0"/>
              </a:rPr>
              <a:t>Hemorrhoidal</a:t>
            </a:r>
            <a:r>
              <a:rPr lang="en-US" sz="1400" dirty="0">
                <a:latin typeface="Palatino Linotype" pitchFamily="18" charset="0"/>
              </a:rPr>
              <a:t> Source</a:t>
            </a:r>
            <a:r>
              <a:rPr lang="en-US" sz="1400" b="0" dirty="0">
                <a:latin typeface="Palatino Linotype" pitchFamily="18" charset="0"/>
              </a:rPr>
              <a:t>: </a:t>
            </a:r>
            <a:r>
              <a:rPr lang="en-US" sz="1400" b="0" dirty="0" err="1">
                <a:latin typeface="Palatino Linotype" pitchFamily="18" charset="0"/>
              </a:rPr>
              <a:t>Anoscopy</a:t>
            </a:r>
            <a:r>
              <a:rPr lang="en-US" sz="1400" b="0" dirty="0">
                <a:latin typeface="Palatino Linotype" pitchFamily="18" charset="0"/>
              </a:rPr>
              <a:t> and/or </a:t>
            </a:r>
            <a:r>
              <a:rPr lang="en-US" sz="1400" b="0" dirty="0" err="1">
                <a:latin typeface="Palatino Linotype" pitchFamily="18" charset="0"/>
              </a:rPr>
              <a:t>proctoscopy</a:t>
            </a:r>
            <a:r>
              <a:rPr lang="en-US" sz="14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Localization</a:t>
            </a:r>
            <a:r>
              <a:rPr lang="en-US" sz="1400" b="0" dirty="0">
                <a:latin typeface="Palatino Linotype" pitchFamily="18" charset="0"/>
              </a:rPr>
              <a:t>: 99mTc-tagged RBC scan (sensitive but imprecise).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Angiography</a:t>
            </a:r>
            <a:r>
              <a:rPr lang="en-US" sz="1400" b="0" dirty="0">
                <a:latin typeface="Palatino Linotype" pitchFamily="18" charset="0"/>
              </a:rPr>
              <a:t>: Diagnostic &amp; therapeutic if RBC scan positive.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Colonoscopy</a:t>
            </a:r>
            <a:r>
              <a:rPr lang="en-US" sz="1400" b="0" dirty="0">
                <a:latin typeface="Palatino Linotype" pitchFamily="18" charset="0"/>
              </a:rPr>
              <a:t>: Detects cause; potential treatments include cautery or epinephrine application.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SPECT/CT</a:t>
            </a:r>
            <a:r>
              <a:rPr lang="en-US" sz="1400" b="0" dirty="0">
                <a:latin typeface="Palatino Linotype" pitchFamily="18" charset="0"/>
              </a:rPr>
              <a:t>: Distinguishes between small intestinal and colon sources.</a:t>
            </a:r>
          </a:p>
          <a:p>
            <a:r>
              <a:rPr lang="en-US" sz="1600" b="1" dirty="0">
                <a:latin typeface="Palatino Linotype" pitchFamily="18" charset="0"/>
              </a:rPr>
              <a:t>Interventions: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dirty="0">
                <a:latin typeface="Palatino Linotype" pitchFamily="18" charset="0"/>
              </a:rPr>
              <a:t>Colectomy</a:t>
            </a:r>
            <a:r>
              <a:rPr lang="en-US" sz="1400" b="0" dirty="0">
                <a:latin typeface="Palatino Linotype" pitchFamily="18" charset="0"/>
              </a:rPr>
              <a:t>: Necessary if persistent bleeding. Segmental preferred, "blind" subtotal as last resort.</a:t>
            </a:r>
          </a:p>
          <a:p>
            <a:pPr lvl="1"/>
            <a:r>
              <a:rPr lang="en-US" sz="1400" dirty="0" err="1">
                <a:latin typeface="Palatino Linotype" pitchFamily="18" charset="0"/>
              </a:rPr>
              <a:t>Rectosigmoid</a:t>
            </a:r>
            <a:r>
              <a:rPr lang="en-US" sz="1400" dirty="0">
                <a:latin typeface="Palatino Linotype" pitchFamily="18" charset="0"/>
              </a:rPr>
              <a:t> Irrigation</a:t>
            </a:r>
            <a:r>
              <a:rPr lang="en-US" sz="1400" b="0" dirty="0">
                <a:latin typeface="Palatino Linotype" pitchFamily="18" charset="0"/>
              </a:rPr>
              <a:t>: Prior to subtotal colectomy to ensure source of bleeding.</a:t>
            </a:r>
          </a:p>
          <a:p>
            <a:r>
              <a:rPr lang="en-US" sz="1600" b="1" dirty="0">
                <a:latin typeface="Palatino Linotype" pitchFamily="18" charset="0"/>
              </a:rPr>
              <a:t>Indications for Colonoscopy: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Occult fecal blood, iron-deficiency anemia, unexplained symptoms.</a:t>
            </a:r>
          </a:p>
          <a:p>
            <a:r>
              <a:rPr lang="en-US" sz="1600" b="1" dirty="0" err="1">
                <a:latin typeface="Palatino Linotype" pitchFamily="18" charset="0"/>
              </a:rPr>
              <a:t>Hematochezia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Common Causes: Hemorrhoids, fissures.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Initial Diagnostic Approach: Digital rectal examination, </a:t>
            </a:r>
            <a:r>
              <a:rPr lang="en-US" sz="1400" b="0" dirty="0" err="1">
                <a:latin typeface="Palatino Linotype" pitchFamily="18" charset="0"/>
              </a:rPr>
              <a:t>anoscopy</a:t>
            </a:r>
            <a:r>
              <a:rPr lang="en-US" sz="1400" b="0" dirty="0">
                <a:latin typeface="Palatino Linotype" pitchFamily="18" charset="0"/>
              </a:rPr>
              <a:t>, </a:t>
            </a:r>
            <a:r>
              <a:rPr lang="en-US" sz="1400" b="0" dirty="0" err="1">
                <a:latin typeface="Palatino Linotype" pitchFamily="18" charset="0"/>
              </a:rPr>
              <a:t>proctosigmoidoscopy</a:t>
            </a:r>
            <a:r>
              <a:rPr lang="en-US" sz="1400" b="0" dirty="0">
                <a:latin typeface="Palatino Linotype" pitchFamily="18" charset="0"/>
              </a:rPr>
              <a:t>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19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Palatino Linotype" pitchFamily="18" charset="0"/>
              </a:rPr>
              <a:t>Evaluating and Managing Bowel Disorders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7488237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Constipation and Obstructed Defecation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Prevalent: Affects &gt;4M in the US.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Diagnostics: Colonoscopy, barium enema, CT </a:t>
            </a:r>
            <a:r>
              <a:rPr lang="en-US" sz="1800" b="0" dirty="0" err="1">
                <a:latin typeface="Palatino Linotype" pitchFamily="18" charset="0"/>
              </a:rPr>
              <a:t>colonography</a:t>
            </a:r>
            <a:r>
              <a:rPr lang="en-US" sz="1800" b="0" dirty="0">
                <a:latin typeface="Palatino Linotype" pitchFamily="18" charset="0"/>
              </a:rPr>
              <a:t>, transit studies.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Treatment: Dietary changes, laxatives, biofeedback, surgeries (selected cases).</a:t>
            </a:r>
          </a:p>
          <a:p>
            <a:r>
              <a:rPr lang="en-US" sz="2000" b="1" dirty="0">
                <a:latin typeface="Palatino Linotype" pitchFamily="18" charset="0"/>
              </a:rPr>
              <a:t>Diarrhea and Irritable Bowel Syndrome (IBS)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Common, potentially self-limiting.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Diagnostics: Stool tests, </a:t>
            </a:r>
            <a:r>
              <a:rPr lang="en-US" sz="1800" b="0" dirty="0" err="1">
                <a:latin typeface="Palatino Linotype" pitchFamily="18" charset="0"/>
              </a:rPr>
              <a:t>sigmoidoscopy</a:t>
            </a:r>
            <a:r>
              <a:rPr lang="en-US" sz="1800" b="0" dirty="0">
                <a:latin typeface="Palatino Linotype" pitchFamily="18" charset="0"/>
              </a:rPr>
              <a:t>, colonoscopy (avoid in acute perforation risk).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Treatment: Dietary changes, antispasmodics, bulking agents.</a:t>
            </a:r>
          </a:p>
          <a:p>
            <a:r>
              <a:rPr lang="en-US" sz="2000" b="1" dirty="0">
                <a:latin typeface="Palatino Linotype" pitchFamily="18" charset="0"/>
              </a:rPr>
              <a:t>Incontinence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Estimated: 10-13 per 1000 in &gt;65 years.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Causes: Neurogenic, anatomic, traumatic.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Diagnostics: </a:t>
            </a:r>
            <a:r>
              <a:rPr lang="en-US" sz="1800" b="0" dirty="0" err="1">
                <a:latin typeface="Palatino Linotype" pitchFamily="18" charset="0"/>
              </a:rPr>
              <a:t>Pudendal</a:t>
            </a:r>
            <a:r>
              <a:rPr lang="en-US" sz="1800" b="0" dirty="0">
                <a:latin typeface="Palatino Linotype" pitchFamily="18" charset="0"/>
              </a:rPr>
              <a:t> nerve testing, anal </a:t>
            </a:r>
            <a:r>
              <a:rPr lang="en-US" sz="1800" b="0" dirty="0" err="1">
                <a:latin typeface="Palatino Linotype" pitchFamily="18" charset="0"/>
              </a:rPr>
              <a:t>manometry</a:t>
            </a:r>
            <a:r>
              <a:rPr lang="en-US" sz="1800" b="0" dirty="0">
                <a:latin typeface="Palatino Linotype" pitchFamily="18" charset="0"/>
              </a:rPr>
              <a:t>, </a:t>
            </a:r>
            <a:r>
              <a:rPr lang="en-US" sz="1800" b="0" dirty="0" err="1">
                <a:latin typeface="Palatino Linotype" pitchFamily="18" charset="0"/>
              </a:rPr>
              <a:t>endoanal</a:t>
            </a:r>
            <a:r>
              <a:rPr lang="en-US" sz="1800" b="0" dirty="0">
                <a:latin typeface="Palatino Linotype" pitchFamily="18" charset="0"/>
              </a:rPr>
              <a:t> ultrasound.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Treatment: Dietary changes, biofeedback, overlapping </a:t>
            </a:r>
            <a:r>
              <a:rPr lang="en-US" sz="1800" b="0" dirty="0" err="1">
                <a:latin typeface="Palatino Linotype" pitchFamily="18" charset="0"/>
              </a:rPr>
              <a:t>sphincteroplasty</a:t>
            </a:r>
            <a:r>
              <a:rPr lang="en-US" sz="1800" b="0" dirty="0">
                <a:latin typeface="Palatino Linotype" pitchFamily="18" charset="0"/>
              </a:rPr>
              <a:t>, sacral nerve stimulation, stoma.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064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Colorectal Resections: Key Surgical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7488237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/>
            </a:r>
            <a:br>
              <a:rPr lang="en-US" sz="2000" b="1" dirty="0">
                <a:latin typeface="Palatino Linotype" pitchFamily="18" charset="0"/>
              </a:rPr>
            </a:br>
            <a:r>
              <a:rPr lang="en-US" sz="2000" b="1" dirty="0" smtClean="0">
                <a:latin typeface="Palatino Linotype" pitchFamily="18" charset="0"/>
              </a:rPr>
              <a:t>Purpose</a:t>
            </a:r>
            <a:r>
              <a:rPr lang="en-US" sz="2000" dirty="0">
                <a:latin typeface="Palatino Linotype" pitchFamily="18" charset="0"/>
              </a:rPr>
              <a:t>: Resection for neoplasms, inflammatory diseases, and benign conditions.</a:t>
            </a:r>
          </a:p>
          <a:p>
            <a:r>
              <a:rPr lang="en-US" sz="2000" b="1" dirty="0">
                <a:latin typeface="Palatino Linotype" pitchFamily="18" charset="0"/>
              </a:rPr>
              <a:t>Mesenteric Clearance</a:t>
            </a:r>
            <a:r>
              <a:rPr lang="en-US" sz="2000" dirty="0">
                <a:latin typeface="Palatino Linotype" pitchFamily="18" charset="0"/>
              </a:rPr>
              <a:t>: Dictates the resection extent based on pathology nature, intent, location, and mesentery condition.</a:t>
            </a:r>
          </a:p>
          <a:p>
            <a:r>
              <a:rPr lang="en-US" sz="2000" b="1" dirty="0">
                <a:latin typeface="Palatino Linotype" pitchFamily="18" charset="0"/>
              </a:rPr>
              <a:t>Emergency Resection</a:t>
            </a:r>
            <a:r>
              <a:rPr lang="en-US" sz="2000" dirty="0">
                <a:latin typeface="Palatino Linotype" pitchFamily="18" charset="0"/>
              </a:rPr>
              <a:t>: Due to obstruction, perforation, or hemorrhage. Decision between anastomosis and colostomy based on the patient's state and bowel condition.</a:t>
            </a:r>
          </a:p>
          <a:p>
            <a:r>
              <a:rPr lang="en-US" sz="2000" b="1" dirty="0">
                <a:latin typeface="Palatino Linotype" pitchFamily="18" charset="0"/>
              </a:rPr>
              <a:t>Minimally Invasive Techniques</a:t>
            </a:r>
            <a:r>
              <a:rPr lang="en-US" sz="2000" dirty="0">
                <a:latin typeface="Palatino Linotype" pitchFamily="18" charset="0"/>
              </a:rPr>
              <a:t>: Improved recovery and aesthetic results via laparoscopy, HAL, and robotics. Efficacy &amp; cost-effectiveness still under review.</a:t>
            </a:r>
          </a:p>
          <a:p>
            <a:r>
              <a:rPr lang="en-US" sz="2000" b="1" dirty="0">
                <a:latin typeface="Palatino Linotype" pitchFamily="18" charset="0"/>
              </a:rPr>
              <a:t>Types of Colectomy</a:t>
            </a:r>
            <a:r>
              <a:rPr lang="en-US" sz="2000" dirty="0">
                <a:latin typeface="Palatino Linotype" pitchFamily="18" charset="0"/>
              </a:rPr>
              <a:t>: Ranges from </a:t>
            </a:r>
            <a:r>
              <a:rPr lang="en-US" sz="2000" dirty="0" err="1">
                <a:latin typeface="Palatino Linotype" pitchFamily="18" charset="0"/>
              </a:rPr>
              <a:t>ileocolic</a:t>
            </a:r>
            <a:r>
              <a:rPr lang="en-US" sz="2000" dirty="0">
                <a:latin typeface="Palatino Linotype" pitchFamily="18" charset="0"/>
              </a:rPr>
              <a:t> resection for limited diseases to total colectomy for extensive conditions.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060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Palatino Linotype" pitchFamily="18" charset="0"/>
              </a:rPr>
              <a:t>Proctocolectomy</a:t>
            </a:r>
            <a:r>
              <a:rPr lang="en-US" dirty="0">
                <a:latin typeface="Palatino Linotype" pitchFamily="18" charset="0"/>
              </a:rPr>
              <a:t>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7488237" cy="5327650"/>
          </a:xfrm>
        </p:spPr>
        <p:txBody>
          <a:bodyPr/>
          <a:lstStyle/>
          <a:p>
            <a:r>
              <a:rPr lang="en-US" sz="1800" b="1" dirty="0" smtClean="0">
                <a:latin typeface="Palatino Linotype" pitchFamily="18" charset="0"/>
              </a:rPr>
              <a:t>Total </a:t>
            </a:r>
            <a:r>
              <a:rPr lang="en-US" sz="1800" b="1" dirty="0" err="1">
                <a:latin typeface="Palatino Linotype" pitchFamily="18" charset="0"/>
              </a:rPr>
              <a:t>Proctocolectomy</a:t>
            </a:r>
            <a:r>
              <a:rPr lang="en-US" sz="1800" b="1" dirty="0">
                <a:latin typeface="Palatino Linotype" pitchFamily="18" charset="0"/>
              </a:rPr>
              <a:t>:</a:t>
            </a:r>
            <a:r>
              <a:rPr lang="en-US" sz="1800" dirty="0">
                <a:latin typeface="Palatino Linotype" pitchFamily="18" charset="0"/>
              </a:rPr>
              <a:t> Removal of entire colon, rectum, and anus with creation of a Brooke ileostomy.</a:t>
            </a:r>
          </a:p>
          <a:p>
            <a:r>
              <a:rPr lang="en-US" sz="1800" b="1" dirty="0">
                <a:latin typeface="Palatino Linotype" pitchFamily="18" charset="0"/>
              </a:rPr>
              <a:t>Restorative </a:t>
            </a:r>
            <a:r>
              <a:rPr lang="en-US" sz="1800" b="1" dirty="0" err="1">
                <a:latin typeface="Palatino Linotype" pitchFamily="18" charset="0"/>
              </a:rPr>
              <a:t>Proctocolectomy</a:t>
            </a:r>
            <a:r>
              <a:rPr lang="en-US" sz="1800" b="1" dirty="0">
                <a:latin typeface="Palatino Linotype" pitchFamily="18" charset="0"/>
              </a:rPr>
              <a:t> (</a:t>
            </a:r>
            <a:r>
              <a:rPr lang="en-US" sz="1800" b="1" dirty="0" err="1">
                <a:latin typeface="Palatino Linotype" pitchFamily="18" charset="0"/>
              </a:rPr>
              <a:t>Ileal</a:t>
            </a:r>
            <a:r>
              <a:rPr lang="en-US" sz="1800" b="1" dirty="0">
                <a:latin typeface="Palatino Linotype" pitchFamily="18" charset="0"/>
              </a:rPr>
              <a:t> Pouch–Anal Anastomosis):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Entire colon and rectum removed, preserving anal sphincter.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reservoir anastomosis to anal canal.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Controversy: </a:t>
            </a:r>
            <a:r>
              <a:rPr lang="en-US" sz="1600" b="0" dirty="0" err="1">
                <a:latin typeface="Palatino Linotype" pitchFamily="18" charset="0"/>
              </a:rPr>
              <a:t>Mucosectomy</a:t>
            </a:r>
            <a:r>
              <a:rPr lang="en-US" sz="1600" b="0" dirty="0">
                <a:latin typeface="Palatino Linotype" pitchFamily="18" charset="0"/>
              </a:rPr>
              <a:t> benefits vs. risks.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Anastomotic surveillance recommended.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pouch configurations: J, S, W (J-pouch most common).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Minimally invasive techniques emerging.</a:t>
            </a:r>
          </a:p>
          <a:p>
            <a:r>
              <a:rPr lang="en-US" sz="1800" b="1" dirty="0">
                <a:latin typeface="Palatino Linotype" pitchFamily="18" charset="0"/>
              </a:rPr>
              <a:t>Anterior Resection: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Types: High, Low, and Extended Low.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Involves specific mobilizations and techniques based on lesion location.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Temporary ileostomy often considered for distal rectal or anal canal anastomosis.</a:t>
            </a:r>
          </a:p>
          <a:p>
            <a:r>
              <a:rPr lang="en-US" sz="1800" b="1" dirty="0">
                <a:latin typeface="Palatino Linotype" pitchFamily="18" charset="0"/>
              </a:rPr>
              <a:t>Hartmann’s Procedure:</a:t>
            </a:r>
            <a:r>
              <a:rPr lang="en-US" sz="1800" dirty="0">
                <a:latin typeface="Palatino Linotype" pitchFamily="18" charset="0"/>
              </a:rPr>
              <a:t> Resection without anastomosis, creating colostomy or ileostomy.</a:t>
            </a:r>
          </a:p>
          <a:p>
            <a:r>
              <a:rPr lang="en-US" sz="1800" b="1" dirty="0" err="1">
                <a:latin typeface="Palatino Linotype" pitchFamily="18" charset="0"/>
              </a:rPr>
              <a:t>Abdominoperineal</a:t>
            </a:r>
            <a:r>
              <a:rPr lang="en-US" sz="1800" b="1" dirty="0">
                <a:latin typeface="Palatino Linotype" pitchFamily="18" charset="0"/>
              </a:rPr>
              <a:t> Resection (APR):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Removal of entire rectum, anal canal, anus with permanent colostomy.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Extralevator</a:t>
            </a:r>
            <a:r>
              <a:rPr lang="en-US" sz="1600" b="0" dirty="0">
                <a:latin typeface="Palatino Linotype" pitchFamily="18" charset="0"/>
              </a:rPr>
              <a:t> APR (ELAPE) useful for advanced rectal cancers.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584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Bowel Anastomosis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488237" cy="5327650"/>
          </a:xfrm>
        </p:spPr>
        <p:txBody>
          <a:bodyPr/>
          <a:lstStyle/>
          <a:p>
            <a:r>
              <a:rPr lang="en-US" sz="2000" dirty="0">
                <a:latin typeface="Palatino Linotype" pitchFamily="18" charset="0"/>
              </a:rPr>
              <a:t>Types of Anastomoses: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End-to-end, End-to-side, Side-to-end, Side-to-side</a:t>
            </a:r>
          </a:p>
          <a:p>
            <a:r>
              <a:rPr lang="en-US" sz="2000" dirty="0">
                <a:latin typeface="Palatino Linotype" pitchFamily="18" charset="0"/>
              </a:rPr>
              <a:t>Techniques: Hand-sewn (single or double layer) vs. Stapled (linear or circular devices)</a:t>
            </a:r>
          </a:p>
          <a:p>
            <a:r>
              <a:rPr lang="en-US" sz="2000" dirty="0">
                <a:latin typeface="Palatino Linotype" pitchFamily="18" charset="0"/>
              </a:rPr>
              <a:t>Important Factors: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Ensure well-vascularized, tension-free approximation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Incorporation of </a:t>
            </a:r>
            <a:r>
              <a:rPr lang="en-US" sz="1800" b="0" dirty="0" err="1">
                <a:latin typeface="Palatino Linotype" pitchFamily="18" charset="0"/>
              </a:rPr>
              <a:t>submucosal</a:t>
            </a:r>
            <a:r>
              <a:rPr lang="en-US" sz="1800" b="0" dirty="0">
                <a:latin typeface="Palatino Linotype" pitchFamily="18" charset="0"/>
              </a:rPr>
              <a:t> layer for strength &amp; healing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Choice based on anatomy &amp; surgeon preference</a:t>
            </a:r>
          </a:p>
          <a:p>
            <a:r>
              <a:rPr lang="en-US" sz="2000" dirty="0">
                <a:latin typeface="Palatino Linotype" pitchFamily="18" charset="0"/>
              </a:rPr>
              <a:t>High-risk Anastomoses: In distal rectal/anal canal, irradiated/diseased intestine, partial distal obstruction, or malnourished patients.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38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Stoma Placement and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7488237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Purpose</a:t>
            </a:r>
            <a:r>
              <a:rPr lang="en-US" sz="2000" dirty="0">
                <a:latin typeface="Palatino Linotype" pitchFamily="18" charset="0"/>
              </a:rPr>
              <a:t>: Temporary (anastomosis protection) or Permanent (total </a:t>
            </a:r>
            <a:r>
              <a:rPr lang="en-US" sz="2000" dirty="0" err="1">
                <a:latin typeface="Palatino Linotype" pitchFamily="18" charset="0"/>
              </a:rPr>
              <a:t>proctocolectomy</a:t>
            </a:r>
            <a:r>
              <a:rPr lang="en-US" sz="2000" dirty="0">
                <a:latin typeface="Palatino Linotype" pitchFamily="18" charset="0"/>
              </a:rPr>
              <a:t>/obstruction).</a:t>
            </a:r>
          </a:p>
          <a:p>
            <a:r>
              <a:rPr lang="en-US" sz="2000" b="1" dirty="0">
                <a:latin typeface="Palatino Linotype" pitchFamily="18" charset="0"/>
              </a:rPr>
              <a:t>Construction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End-on or loop.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Preoperative stoma siting crucial for post-op function.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Ideally, within the rectus muscle, below the belt line.</a:t>
            </a:r>
          </a:p>
          <a:p>
            <a:r>
              <a:rPr lang="en-US" sz="2000" b="1" dirty="0">
                <a:latin typeface="Palatino Linotype" pitchFamily="18" charset="0"/>
              </a:rPr>
              <a:t>Support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Enterostomal</a:t>
            </a:r>
            <a:r>
              <a:rPr lang="en-US" sz="1800" b="0" dirty="0">
                <a:latin typeface="Palatino Linotype" pitchFamily="18" charset="0"/>
              </a:rPr>
              <a:t> therapy (ET) nurse: Pre-op planning, counseling, post-op care.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Consider patient conditions: eyesight, manual dexterity.</a:t>
            </a:r>
          </a:p>
          <a:p>
            <a:r>
              <a:rPr lang="en-US" sz="2000" b="1" dirty="0">
                <a:latin typeface="Palatino Linotype" pitchFamily="18" charset="0"/>
              </a:rPr>
              <a:t>Complications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Necrosis, retraction, dehydration, skin irritation.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Parastomal</a:t>
            </a:r>
            <a:r>
              <a:rPr lang="en-US" sz="1800" b="0" dirty="0">
                <a:latin typeface="Palatino Linotype" pitchFamily="18" charset="0"/>
              </a:rPr>
              <a:t> hernia, obstruction, prolapse.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904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Colostomy: Surgical Essentials &amp;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64704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Colostomy Types: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Most are end colostomies over loop due to appliance fit and prolapse risks (Fig. 29-17).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Left-sided colostomies are prevalent.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Matured in Brooke fashion for ease in pouching.</a:t>
            </a:r>
          </a:p>
          <a:p>
            <a:r>
              <a:rPr lang="en-US" sz="1800" b="1" dirty="0">
                <a:latin typeface="Palatino Linotype" pitchFamily="18" charset="0"/>
              </a:rPr>
              <a:t>Complications: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Early: Necrosis due to vascular issues.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Retraction less common than in ileostomy.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Parastomal</a:t>
            </a:r>
            <a:r>
              <a:rPr lang="en-US" sz="1600" b="0" dirty="0">
                <a:latin typeface="Palatino Linotype" pitchFamily="18" charset="0"/>
              </a:rPr>
              <a:t> hernia: Common and requires intervention if symptomatic.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Rare: Prolapse, dehydration, and skin irritation.</a:t>
            </a:r>
          </a:p>
          <a:p>
            <a:r>
              <a:rPr lang="en-US" sz="1800" b="1" dirty="0">
                <a:latin typeface="Palatino Linotype" pitchFamily="18" charset="0"/>
              </a:rPr>
              <a:t>Functional Outcomes: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Post-colonic resection: Excellent.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Factors affecting function: Anastomosis level, radiation, sphincter function.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Permanent Brooke ileostomy vs. continent </a:t>
            </a:r>
            <a:r>
              <a:rPr lang="en-US" sz="1600" b="0" dirty="0" err="1">
                <a:latin typeface="Palatino Linotype" pitchFamily="18" charset="0"/>
              </a:rPr>
              <a:t>Kock</a:t>
            </a:r>
            <a:r>
              <a:rPr lang="en-US" sz="1600" b="0" dirty="0">
                <a:latin typeface="Palatino Linotype" pitchFamily="18" charset="0"/>
              </a:rPr>
              <a:t> pouch vs. </a:t>
            </a:r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pouch–anal anastomosis: Varying benefits and complications.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Pouchitis</a:t>
            </a:r>
            <a:r>
              <a:rPr lang="en-US" sz="1600" b="0" dirty="0">
                <a:latin typeface="Palatino Linotype" pitchFamily="18" charset="0"/>
              </a:rPr>
              <a:t>: Inflammatory condition, 30%-55% incidence. Treatments include antibiotics, probiotics, and occasionally pouch excision.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3780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51719" y="4406900"/>
            <a:ext cx="6442993" cy="1362075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latin typeface="Palatino Linotype" pitchFamily="18" charset="0"/>
              </a:rPr>
              <a:t>INFLAMMATORY BOWEL DISEASE</a:t>
            </a:r>
          </a:p>
        </p:txBody>
      </p:sp>
    </p:spTree>
    <p:extLst>
      <p:ext uri="{BB962C8B-B14F-4D97-AF65-F5344CB8AC3E}">
        <p14:creationId xmlns:p14="http://schemas.microsoft.com/office/powerpoint/2010/main" val="32624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0"/>
            <a:ext cx="7200900" cy="649288"/>
          </a:xfrm>
        </p:spPr>
        <p:txBody>
          <a:bodyPr/>
          <a:lstStyle/>
          <a:p>
            <a:r>
              <a:rPr lang="en-US" b="1" dirty="0">
                <a:latin typeface="Tahoma" charset="0"/>
              </a:rPr>
              <a:t>Anatomy of the Large Intestine</a:t>
            </a:r>
            <a:endParaRPr lang="uk-UA" b="1" dirty="0"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6300192" cy="4643437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Major Divisions: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Colon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Rectum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Anal Canal</a:t>
            </a:r>
          </a:p>
          <a:p>
            <a:r>
              <a:rPr lang="en-US" sz="2000" b="1" dirty="0">
                <a:latin typeface="Palatino Linotype" pitchFamily="18" charset="0"/>
              </a:rPr>
              <a:t>Key Structural Features: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4 layers: Mucosa, </a:t>
            </a:r>
            <a:r>
              <a:rPr lang="en-US" sz="1800" b="0" dirty="0" err="1">
                <a:latin typeface="Palatino Linotype" pitchFamily="18" charset="0"/>
              </a:rPr>
              <a:t>Submucosa</a:t>
            </a:r>
            <a:r>
              <a:rPr lang="en-US" sz="1800" b="0" dirty="0">
                <a:latin typeface="Palatino Linotype" pitchFamily="18" charset="0"/>
              </a:rPr>
              <a:t>, Muscularis Propria, Serosa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Teniae</a:t>
            </a:r>
            <a:r>
              <a:rPr lang="en-US" sz="1800" b="0" dirty="0">
                <a:latin typeface="Palatino Linotype" pitchFamily="18" charset="0"/>
              </a:rPr>
              <a:t> coli converge at appendix &amp; rectum</a:t>
            </a:r>
          </a:p>
          <a:p>
            <a:r>
              <a:rPr lang="en-US" sz="2000" b="1" dirty="0">
                <a:latin typeface="Palatino Linotype" pitchFamily="18" charset="0"/>
              </a:rPr>
              <a:t>Colon Landmarks: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Cecum: Widest &amp; thinnest muscular wall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Transverse Colon: Triangular appearance, tethered by </a:t>
            </a:r>
            <a:r>
              <a:rPr lang="en-US" sz="1800" b="0" dirty="0" err="1">
                <a:latin typeface="Palatino Linotype" pitchFamily="18" charset="0"/>
              </a:rPr>
              <a:t>gastrocolic</a:t>
            </a:r>
            <a:r>
              <a:rPr lang="en-US" sz="1800" b="0" dirty="0">
                <a:latin typeface="Palatino Linotype" pitchFamily="18" charset="0"/>
              </a:rPr>
              <a:t> ligament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Sigmoid Colon: Most mobile, common site for </a:t>
            </a:r>
            <a:r>
              <a:rPr lang="en-US" sz="1800" b="0" dirty="0" smtClean="0">
                <a:latin typeface="Palatino Linotype" pitchFamily="18" charset="0"/>
              </a:rPr>
              <a:t>volvulus</a:t>
            </a:r>
            <a:endParaRPr lang="en-US" sz="1800" b="0" dirty="0"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868" y="1196752"/>
            <a:ext cx="2743200" cy="2293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Inflammatory Bowel Disease (IBD): Overview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764704"/>
            <a:ext cx="7488237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Epidemiology: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Ulcerative colitis: 8-15/100,000 (US &amp; N. Europe)</a:t>
            </a:r>
          </a:p>
          <a:p>
            <a:pPr lvl="1"/>
            <a:r>
              <a:rPr lang="en-US" sz="1800" b="0" dirty="0" err="1">
                <a:latin typeface="Palatino Linotype" pitchFamily="18" charset="0"/>
              </a:rPr>
              <a:t>Crohn’s</a:t>
            </a:r>
            <a:r>
              <a:rPr lang="en-US" sz="1800" b="0" dirty="0">
                <a:latin typeface="Palatino Linotype" pitchFamily="18" charset="0"/>
              </a:rPr>
              <a:t> disease: 1-5/100,000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Peaks: Ages 15-30 &amp; 60-70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15%: Indeterminate colitis</a:t>
            </a:r>
          </a:p>
          <a:p>
            <a:r>
              <a:rPr lang="en-US" sz="2000" b="1" dirty="0">
                <a:latin typeface="Palatino Linotype" pitchFamily="18" charset="0"/>
              </a:rPr>
              <a:t>Etiology: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Factors: Environmental, genetic, and immune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Environmental: Diet, microbes, alcohol, tobacco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Genetic: NOD2, ATG16L1, IRGM; 10-30% familial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Microbial: M. </a:t>
            </a:r>
            <a:r>
              <a:rPr lang="en-US" sz="1800" b="0" dirty="0" err="1">
                <a:latin typeface="Palatino Linotype" pitchFamily="18" charset="0"/>
              </a:rPr>
              <a:t>paratuberculosis</a:t>
            </a:r>
            <a:r>
              <a:rPr lang="en-US" sz="1800" b="0" dirty="0">
                <a:latin typeface="Palatino Linotype" pitchFamily="18" charset="0"/>
              </a:rPr>
              <a:t>, L. </a:t>
            </a:r>
            <a:r>
              <a:rPr lang="en-US" sz="1800" b="0" dirty="0" err="1">
                <a:latin typeface="Palatino Linotype" pitchFamily="18" charset="0"/>
              </a:rPr>
              <a:t>monocytogenes</a:t>
            </a:r>
            <a:r>
              <a:rPr lang="en-US" sz="1800" b="0" dirty="0">
                <a:latin typeface="Palatino Linotype" pitchFamily="18" charset="0"/>
              </a:rPr>
              <a:t>, S. </a:t>
            </a:r>
            <a:r>
              <a:rPr lang="en-US" sz="1800" b="0" dirty="0" err="1">
                <a:latin typeface="Palatino Linotype" pitchFamily="18" charset="0"/>
              </a:rPr>
              <a:t>marcescens</a:t>
            </a:r>
            <a:r>
              <a:rPr lang="en-US" sz="1800" b="0" dirty="0">
                <a:latin typeface="Palatino Linotype" pitchFamily="18" charset="0"/>
              </a:rPr>
              <a:t>, E. coli, C. </a:t>
            </a:r>
            <a:r>
              <a:rPr lang="en-US" sz="1800" b="0" dirty="0" err="1">
                <a:latin typeface="Palatino Linotype" pitchFamily="18" charset="0"/>
              </a:rPr>
              <a:t>tropicalis</a:t>
            </a:r>
            <a:endParaRPr lang="en-US" sz="1800" b="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Autoimmune potential linked to </a:t>
            </a:r>
            <a:r>
              <a:rPr lang="en-US" sz="1800" b="0" dirty="0" err="1">
                <a:latin typeface="Palatino Linotype" pitchFamily="18" charset="0"/>
              </a:rPr>
              <a:t>extraintestinal</a:t>
            </a:r>
            <a:r>
              <a:rPr lang="en-US" sz="1800" b="0" dirty="0">
                <a:latin typeface="Palatino Linotype" pitchFamily="18" charset="0"/>
              </a:rPr>
              <a:t> manifestations</a:t>
            </a:r>
          </a:p>
          <a:p>
            <a:r>
              <a:rPr lang="en-US" sz="2000" b="1" dirty="0">
                <a:latin typeface="Palatino Linotype" pitchFamily="18" charset="0"/>
              </a:rPr>
              <a:t>Focus: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Address intestinal inflammation to manage IBD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031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Differentiating Ulcerative Colitis and </a:t>
            </a:r>
            <a:r>
              <a:rPr lang="en-US" sz="2800" dirty="0" err="1">
                <a:latin typeface="Palatino Linotype" pitchFamily="18" charset="0"/>
              </a:rPr>
              <a:t>Crohn’s</a:t>
            </a:r>
            <a:r>
              <a:rPr lang="en-US" sz="2800" dirty="0">
                <a:latin typeface="Palatino Linotype" pitchFamily="18" charset="0"/>
              </a:rPr>
              <a:t>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Ulcerative Colitis (UC):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Limited to mucosa &amp; </a:t>
            </a:r>
            <a:r>
              <a:rPr lang="en-US" sz="1600" b="0" dirty="0" err="1">
                <a:latin typeface="Palatino Linotype" pitchFamily="18" charset="0"/>
              </a:rPr>
              <a:t>submucosa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Continuous involvement of rectum and colon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Endoscopic: Friable mucosa, </a:t>
            </a:r>
            <a:r>
              <a:rPr lang="en-US" sz="1600" b="0" dirty="0" err="1">
                <a:latin typeface="Palatino Linotype" pitchFamily="18" charset="0"/>
              </a:rPr>
              <a:t>pseudopolyps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Symptoms: Bloody diarrhea, abdominal pain, </a:t>
            </a:r>
            <a:r>
              <a:rPr lang="en-US" sz="1600" b="0" dirty="0" err="1">
                <a:latin typeface="Palatino Linotype" pitchFamily="18" charset="0"/>
              </a:rPr>
              <a:t>tenesmus</a:t>
            </a:r>
            <a:endParaRPr lang="en-US" sz="1600" b="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Diagnostic tools: Colonoscopy &amp; biopsy</a:t>
            </a:r>
          </a:p>
          <a:p>
            <a:r>
              <a:rPr lang="en-US" sz="1800" b="1" dirty="0" err="1">
                <a:latin typeface="Palatino Linotype" pitchFamily="18" charset="0"/>
              </a:rPr>
              <a:t>Crohn’s</a:t>
            </a:r>
            <a:r>
              <a:rPr lang="en-US" sz="1800" b="1" dirty="0">
                <a:latin typeface="Palatino Linotype" pitchFamily="18" charset="0"/>
              </a:rPr>
              <a:t> Disease (CD):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 err="1">
                <a:latin typeface="Palatino Linotype" pitchFamily="18" charset="0"/>
              </a:rPr>
              <a:t>Transmural</a:t>
            </a:r>
            <a:r>
              <a:rPr lang="en-US" sz="1600" b="0" dirty="0">
                <a:latin typeface="Palatino Linotype" pitchFamily="18" charset="0"/>
              </a:rPr>
              <a:t> inflammation, any GI location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Pathology: Ulcerations, granulomas, fibrosis, strictures, fistulas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Endoscopic: "Cobblestone" appearance, skip lesions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Symptoms: Diarrhea, pain, fever, obstruction, weight loss, perianal issues</a:t>
            </a:r>
          </a:p>
          <a:p>
            <a:r>
              <a:rPr lang="en-US" sz="1800" b="1" dirty="0">
                <a:latin typeface="Palatino Linotype" pitchFamily="18" charset="0"/>
              </a:rPr>
              <a:t>Indeterminate Colitis: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15% patients, features of both diseases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Serologic markers: ASCA &amp; </a:t>
            </a:r>
            <a:r>
              <a:rPr lang="en-US" sz="1600" b="0" dirty="0" err="1">
                <a:latin typeface="Palatino Linotype" pitchFamily="18" charset="0"/>
              </a:rPr>
              <a:t>pANCA</a:t>
            </a:r>
            <a:r>
              <a:rPr lang="en-US" sz="1600" b="0" dirty="0">
                <a:latin typeface="Palatino Linotype" pitchFamily="18" charset="0"/>
              </a:rPr>
              <a:t> (pending study)</a:t>
            </a:r>
          </a:p>
          <a:p>
            <a:r>
              <a:rPr lang="en-US" sz="1800" b="1" dirty="0">
                <a:latin typeface="Palatino Linotype" pitchFamily="18" charset="0"/>
              </a:rPr>
              <a:t>Differentials:</a:t>
            </a:r>
            <a:r>
              <a:rPr lang="en-US" sz="1800" dirty="0">
                <a:latin typeface="Palatino Linotype" pitchFamily="18" charset="0"/>
              </a:rPr>
              <a:t> CMV, C. </a:t>
            </a:r>
            <a:r>
              <a:rPr lang="en-US" sz="1800" dirty="0" err="1">
                <a:latin typeface="Palatino Linotype" pitchFamily="18" charset="0"/>
              </a:rPr>
              <a:t>jejuni</a:t>
            </a:r>
            <a:r>
              <a:rPr lang="en-US" sz="1800" dirty="0">
                <a:latin typeface="Palatino Linotype" pitchFamily="18" charset="0"/>
              </a:rPr>
              <a:t>, E. </a:t>
            </a:r>
            <a:r>
              <a:rPr lang="en-US" sz="1800" dirty="0" err="1">
                <a:latin typeface="Palatino Linotype" pitchFamily="18" charset="0"/>
              </a:rPr>
              <a:t>histolytica</a:t>
            </a:r>
            <a:r>
              <a:rPr lang="en-US" sz="1800" dirty="0">
                <a:latin typeface="Palatino Linotype" pitchFamily="18" charset="0"/>
              </a:rPr>
              <a:t>, E. Coli, C. </a:t>
            </a:r>
            <a:r>
              <a:rPr lang="en-US" sz="1800" dirty="0" err="1">
                <a:latin typeface="Palatino Linotype" pitchFamily="18" charset="0"/>
              </a:rPr>
              <a:t>difficile</a:t>
            </a:r>
            <a:r>
              <a:rPr lang="en-US" sz="1800" dirty="0">
                <a:latin typeface="Palatino Linotype" pitchFamily="18" charset="0"/>
              </a:rPr>
              <a:t>, N. </a:t>
            </a:r>
            <a:r>
              <a:rPr lang="en-US" sz="1800" dirty="0" err="1">
                <a:latin typeface="Palatino Linotype" pitchFamily="18" charset="0"/>
              </a:rPr>
              <a:t>gonorrhoeae</a:t>
            </a:r>
            <a:r>
              <a:rPr lang="en-US" sz="1800" dirty="0">
                <a:latin typeface="Palatino Linotype" pitchFamily="18" charset="0"/>
              </a:rPr>
              <a:t>, Salmonella, </a:t>
            </a:r>
            <a:r>
              <a:rPr lang="en-US" sz="1800" dirty="0" err="1">
                <a:latin typeface="Palatino Linotype" pitchFamily="18" charset="0"/>
              </a:rPr>
              <a:t>Shigella</a:t>
            </a:r>
            <a:endParaRPr lang="en-US" sz="1800" dirty="0">
              <a:latin typeface="Palatino Linotype" pitchFamily="18" charset="0"/>
            </a:endParaRP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4896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>
                <a:latin typeface="Palatino Linotype" pitchFamily="18" charset="0"/>
              </a:rPr>
              <a:t>Extraintestinal</a:t>
            </a:r>
            <a:r>
              <a:rPr lang="en-US" sz="2400" dirty="0">
                <a:latin typeface="Palatino Linotype" pitchFamily="18" charset="0"/>
              </a:rPr>
              <a:t> Manifestations of Inflammatory Bowel Disease (IBD)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764704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Liver: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Fatty infiltration: 40%-50% of IBD patients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Cirrhosis: 2%-5%, irreversible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Primary </a:t>
            </a:r>
            <a:r>
              <a:rPr lang="en-US" sz="1600" b="0" dirty="0" err="1">
                <a:latin typeface="Palatino Linotype" pitchFamily="18" charset="0"/>
              </a:rPr>
              <a:t>sclerosing</a:t>
            </a:r>
            <a:r>
              <a:rPr lang="en-US" sz="1600" b="0" dirty="0">
                <a:latin typeface="Palatino Linotype" pitchFamily="18" charset="0"/>
              </a:rPr>
              <a:t> cholangitis: 40%-60% with UC. Only treatable by liver transplant.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Bile duct carcinoma: Rare, onset ~20 years younger in IBD patients.</a:t>
            </a:r>
          </a:p>
          <a:p>
            <a:r>
              <a:rPr lang="en-US" sz="1800" b="1" dirty="0">
                <a:latin typeface="Palatino Linotype" pitchFamily="18" charset="0"/>
              </a:rPr>
              <a:t>Joint Manifestations: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Arthritis: Incidence 20x general population, improves with colonic treatment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Sacroiliitis</a:t>
            </a:r>
            <a:r>
              <a:rPr lang="en-US" sz="1600" b="0" dirty="0">
                <a:latin typeface="Palatino Linotype" pitchFamily="18" charset="0"/>
              </a:rPr>
              <a:t> &amp; </a:t>
            </a:r>
            <a:r>
              <a:rPr lang="en-US" sz="1600" b="0" dirty="0" err="1">
                <a:latin typeface="Palatino Linotype" pitchFamily="18" charset="0"/>
              </a:rPr>
              <a:t>ankylosing</a:t>
            </a:r>
            <a:r>
              <a:rPr lang="en-US" sz="1600" b="0" dirty="0">
                <a:latin typeface="Palatino Linotype" pitchFamily="18" charset="0"/>
              </a:rPr>
              <a:t> spondylitis: No improvement with colonic treatment.</a:t>
            </a:r>
          </a:p>
          <a:p>
            <a:r>
              <a:rPr lang="en-US" sz="1800" b="1" dirty="0">
                <a:latin typeface="Palatino Linotype" pitchFamily="18" charset="0"/>
              </a:rPr>
              <a:t>Skin Conditions: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Erythema </a:t>
            </a:r>
            <a:r>
              <a:rPr lang="en-US" sz="1600" b="0" dirty="0" err="1">
                <a:latin typeface="Palatino Linotype" pitchFamily="18" charset="0"/>
              </a:rPr>
              <a:t>nodosum</a:t>
            </a:r>
            <a:r>
              <a:rPr lang="en-US" sz="1600" b="0" dirty="0">
                <a:latin typeface="Palatino Linotype" pitchFamily="18" charset="0"/>
              </a:rPr>
              <a:t>: 5%-15%, women affected 3-4x more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Pyoderma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gangrenosum</a:t>
            </a:r>
            <a:r>
              <a:rPr lang="en-US" sz="1600" b="0" dirty="0">
                <a:latin typeface="Palatino Linotype" pitchFamily="18" charset="0"/>
              </a:rPr>
              <a:t>: Serious, risk with surgical sites. May respond to bowel resection.</a:t>
            </a:r>
          </a:p>
          <a:p>
            <a:r>
              <a:rPr lang="en-US" sz="1800" b="1" dirty="0">
                <a:latin typeface="Palatino Linotype" pitchFamily="18" charset="0"/>
              </a:rPr>
              <a:t>Ocular Lesions: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Uveitis, </a:t>
            </a:r>
            <a:r>
              <a:rPr lang="en-US" sz="1600" b="0" dirty="0" err="1">
                <a:latin typeface="Palatino Linotype" pitchFamily="18" charset="0"/>
              </a:rPr>
              <a:t>iritis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episcleritis</a:t>
            </a:r>
            <a:r>
              <a:rPr lang="en-US" sz="1600" b="0" dirty="0">
                <a:latin typeface="Palatino Linotype" pitchFamily="18" charset="0"/>
              </a:rPr>
              <a:t>, conjunctivitis, CHRPE.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Occur during IBD exacerbations. Etiology unknown.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147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>
                <a:latin typeface="Palatino Linotype" pitchFamily="18" charset="0"/>
              </a:rPr>
              <a:t>Nonoperative</a:t>
            </a:r>
            <a:r>
              <a:rPr lang="en-US" sz="2800" dirty="0">
                <a:latin typeface="Palatino Linotype" pitchFamily="18" charset="0"/>
              </a:rPr>
              <a:t> Management of Inflammatory Bowel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7488237" cy="5327650"/>
          </a:xfrm>
        </p:spPr>
        <p:txBody>
          <a:bodyPr/>
          <a:lstStyle/>
          <a:p>
            <a:r>
              <a:rPr lang="en-US" sz="1800" b="1" dirty="0" err="1">
                <a:latin typeface="Palatino Linotype" pitchFamily="18" charset="0"/>
              </a:rPr>
              <a:t>Immunomodulating</a:t>
            </a:r>
            <a:r>
              <a:rPr lang="en-US" sz="1800" b="1" dirty="0">
                <a:latin typeface="Palatino Linotype" pitchFamily="18" charset="0"/>
              </a:rPr>
              <a:t> Agents: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i="1" dirty="0">
                <a:latin typeface="Palatino Linotype" pitchFamily="18" charset="0"/>
              </a:rPr>
              <a:t>Azathioprine &amp; 6-MP:</a:t>
            </a:r>
            <a:r>
              <a:rPr lang="en-US" sz="1600" b="0" dirty="0">
                <a:latin typeface="Palatino Linotype" pitchFamily="18" charset="0"/>
              </a:rPr>
              <a:t> Antimetabolite drugs; take 6-12 weeks for effect.</a:t>
            </a:r>
          </a:p>
          <a:p>
            <a:pPr lvl="1"/>
            <a:r>
              <a:rPr lang="en-US" sz="1600" b="0" i="1" dirty="0">
                <a:latin typeface="Palatino Linotype" pitchFamily="18" charset="0"/>
              </a:rPr>
              <a:t>Cyclosporine:</a:t>
            </a:r>
            <a:r>
              <a:rPr lang="en-US" sz="1600" b="0" dirty="0">
                <a:latin typeface="Palatino Linotype" pitchFamily="18" charset="0"/>
              </a:rPr>
              <a:t> 80% response in acute UC flare, but most require colectomy.</a:t>
            </a:r>
          </a:p>
          <a:p>
            <a:pPr lvl="1"/>
            <a:r>
              <a:rPr lang="en-US" sz="1600" b="0" i="1" dirty="0">
                <a:latin typeface="Palatino Linotype" pitchFamily="18" charset="0"/>
              </a:rPr>
              <a:t>Methotrexate:</a:t>
            </a:r>
            <a:r>
              <a:rPr lang="en-US" sz="1600" b="0" dirty="0">
                <a:latin typeface="Palatino Linotype" pitchFamily="18" charset="0"/>
              </a:rPr>
              <a:t> &gt;50% improvement reported.</a:t>
            </a:r>
          </a:p>
          <a:p>
            <a:r>
              <a:rPr lang="en-US" sz="1800" b="1" dirty="0">
                <a:latin typeface="Palatino Linotype" pitchFamily="18" charset="0"/>
              </a:rPr>
              <a:t>Biologic Agents: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Target TNF-</a:t>
            </a:r>
            <a:r>
              <a:rPr lang="el-GR" sz="1600" b="0" dirty="0">
                <a:latin typeface="Palatino Linotype" pitchFamily="18" charset="0"/>
              </a:rPr>
              <a:t>α </a:t>
            </a:r>
            <a:r>
              <a:rPr lang="en-US" sz="1600" b="0" dirty="0">
                <a:latin typeface="Palatino Linotype" pitchFamily="18" charset="0"/>
              </a:rPr>
              <a:t>to reduce inflammation.</a:t>
            </a:r>
          </a:p>
          <a:p>
            <a:pPr lvl="1"/>
            <a:r>
              <a:rPr lang="en-US" sz="1600" b="0" i="1" dirty="0">
                <a:latin typeface="Palatino Linotype" pitchFamily="18" charset="0"/>
              </a:rPr>
              <a:t>Infliximab:</a:t>
            </a:r>
            <a:r>
              <a:rPr lang="en-US" sz="1600" b="0" dirty="0">
                <a:latin typeface="Palatino Linotype" pitchFamily="18" charset="0"/>
              </a:rPr>
              <a:t> First TNF-</a:t>
            </a:r>
            <a:r>
              <a:rPr lang="el-GR" sz="1600" b="0" dirty="0">
                <a:latin typeface="Palatino Linotype" pitchFamily="18" charset="0"/>
              </a:rPr>
              <a:t>α </a:t>
            </a:r>
            <a:r>
              <a:rPr lang="en-US" sz="1600" b="0" dirty="0">
                <a:latin typeface="Palatino Linotype" pitchFamily="18" charset="0"/>
              </a:rPr>
              <a:t>inhibitor; &gt;50% response in moderate-severe </a:t>
            </a:r>
            <a:r>
              <a:rPr lang="en-US" sz="1600" b="0" dirty="0" err="1">
                <a:latin typeface="Palatino Linotype" pitchFamily="18" charset="0"/>
              </a:rPr>
              <a:t>Crohn’s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i="1" dirty="0" err="1">
                <a:latin typeface="Palatino Linotype" pitchFamily="18" charset="0"/>
              </a:rPr>
              <a:t>Adalimumab</a:t>
            </a:r>
            <a:r>
              <a:rPr lang="en-US" sz="1600" b="0" i="1" dirty="0">
                <a:latin typeface="Palatino Linotype" pitchFamily="18" charset="0"/>
              </a:rPr>
              <a:t> &amp; </a:t>
            </a:r>
            <a:r>
              <a:rPr lang="en-US" sz="1600" b="0" i="1" dirty="0" err="1">
                <a:latin typeface="Palatino Linotype" pitchFamily="18" charset="0"/>
              </a:rPr>
              <a:t>Certolizumab</a:t>
            </a:r>
            <a:r>
              <a:rPr lang="en-US" sz="1600" b="0" i="1" dirty="0">
                <a:latin typeface="Palatino Linotype" pitchFamily="18" charset="0"/>
              </a:rPr>
              <a:t>:</a:t>
            </a:r>
            <a:r>
              <a:rPr lang="en-US" sz="1600" b="0" dirty="0">
                <a:latin typeface="Palatino Linotype" pitchFamily="18" charset="0"/>
              </a:rPr>
              <a:t> Human-based, subcutaneous administration.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Use in UC: potential bridge to surgery, but long-term risks debated.</a:t>
            </a:r>
          </a:p>
          <a:p>
            <a:r>
              <a:rPr lang="en-US" sz="1800" b="1" dirty="0">
                <a:latin typeface="Palatino Linotype" pitchFamily="18" charset="0"/>
              </a:rPr>
              <a:t>Nutrition: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IBD often results in malnourishment.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Early consideration of parenteral nutrition.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Monitor nutritional parameters pre-surgery: albumin, </a:t>
            </a:r>
            <a:r>
              <a:rPr lang="en-US" sz="1600" b="0" dirty="0" err="1">
                <a:latin typeface="Palatino Linotype" pitchFamily="18" charset="0"/>
              </a:rPr>
              <a:t>prealbumin</a:t>
            </a:r>
            <a:r>
              <a:rPr lang="en-US" sz="1600" b="0" dirty="0">
                <a:latin typeface="Palatino Linotype" pitchFamily="18" charset="0"/>
              </a:rPr>
              <a:t>, transferrin.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0225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Key Therapeutic Agents in IBD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Salicylates: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First-line for mild to moderate IBD.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Decrease inflammation via cyclooxygenase and 5-lipoxygenase inhibition.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Key types: Sulfasalazine, 5-ASA (</a:t>
            </a:r>
            <a:r>
              <a:rPr lang="en-US" sz="1600" b="0" dirty="0" err="1">
                <a:latin typeface="Palatino Linotype" pitchFamily="18" charset="0"/>
              </a:rPr>
              <a:t>Pentasa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Asacol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Rowasa</a:t>
            </a:r>
            <a:r>
              <a:rPr lang="en-US" sz="1600" b="0" dirty="0">
                <a:latin typeface="Palatino Linotype" pitchFamily="18" charset="0"/>
              </a:rPr>
              <a:t>).</a:t>
            </a:r>
          </a:p>
          <a:p>
            <a:r>
              <a:rPr lang="en-US" sz="1800" b="1" dirty="0">
                <a:latin typeface="Palatino Linotype" pitchFamily="18" charset="0"/>
              </a:rPr>
              <a:t>Antibiotics: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Primarily for </a:t>
            </a:r>
            <a:r>
              <a:rPr lang="en-US" sz="1600" b="0" dirty="0" err="1">
                <a:latin typeface="Palatino Linotype" pitchFamily="18" charset="0"/>
              </a:rPr>
              <a:t>Crohn's</a:t>
            </a:r>
            <a:r>
              <a:rPr lang="en-US" sz="1600" b="0" dirty="0">
                <a:latin typeface="Palatino Linotype" pitchFamily="18" charset="0"/>
              </a:rPr>
              <a:t> to reduce bacterial load.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Metronidazole: May help with </a:t>
            </a:r>
            <a:r>
              <a:rPr lang="en-US" sz="1600" b="0" dirty="0" err="1">
                <a:latin typeface="Palatino Linotype" pitchFamily="18" charset="0"/>
              </a:rPr>
              <a:t>Crohn’s</a:t>
            </a:r>
            <a:r>
              <a:rPr lang="en-US" sz="1600" b="0" dirty="0">
                <a:latin typeface="Palatino Linotype" pitchFamily="18" charset="0"/>
              </a:rPr>
              <a:t> colitis and perianal disease.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Fluoroquinolones</a:t>
            </a:r>
            <a:r>
              <a:rPr lang="en-US" sz="1600" b="0" dirty="0">
                <a:latin typeface="Palatino Linotype" pitchFamily="18" charset="0"/>
              </a:rPr>
              <a:t>: Potential effectiveness.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Not for ulcerative colitis unless with fulminant colitis or toxic </a:t>
            </a:r>
            <a:r>
              <a:rPr lang="en-US" sz="1600" b="0" dirty="0" err="1">
                <a:latin typeface="Palatino Linotype" pitchFamily="18" charset="0"/>
              </a:rPr>
              <a:t>megacolon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r>
              <a:rPr lang="en-US" sz="1800" b="1" dirty="0">
                <a:latin typeface="Palatino Linotype" pitchFamily="18" charset="0"/>
              </a:rPr>
              <a:t>Corticosteroids: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Treats acute exacerbations of both UC and </a:t>
            </a:r>
            <a:r>
              <a:rPr lang="en-US" sz="1600" b="0" dirty="0" err="1">
                <a:latin typeface="Palatino Linotype" pitchFamily="18" charset="0"/>
              </a:rPr>
              <a:t>Crohn’s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75%-90% response rate but with significant side effects.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Localized options with fewer side effects: Budesonide, </a:t>
            </a:r>
            <a:r>
              <a:rPr lang="en-US" sz="1600" b="0" dirty="0" err="1">
                <a:latin typeface="Palatino Linotype" pitchFamily="18" charset="0"/>
              </a:rPr>
              <a:t>beclomethasone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dipropionate</a:t>
            </a:r>
            <a:r>
              <a:rPr lang="en-US" sz="1600" b="0" dirty="0">
                <a:latin typeface="Palatino Linotype" pitchFamily="18" charset="0"/>
              </a:rPr>
              <a:t>, </a:t>
            </a:r>
            <a:r>
              <a:rPr lang="en-US" sz="1600" b="0" dirty="0" err="1">
                <a:latin typeface="Palatino Linotype" pitchFamily="18" charset="0"/>
              </a:rPr>
              <a:t>tixocortol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pivalate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Corticosteroid enemas for </a:t>
            </a:r>
            <a:r>
              <a:rPr lang="en-US" sz="1600" b="0" dirty="0" err="1">
                <a:latin typeface="Palatino Linotype" pitchFamily="18" charset="0"/>
              </a:rPr>
              <a:t>proctitis</a:t>
            </a:r>
            <a:r>
              <a:rPr lang="en-US" sz="1600" b="0" dirty="0">
                <a:latin typeface="Palatino Linotype" pitchFamily="18" charset="0"/>
              </a:rPr>
              <a:t> and </a:t>
            </a:r>
            <a:r>
              <a:rPr lang="en-US" sz="1600" b="0" dirty="0" err="1">
                <a:latin typeface="Palatino Linotype" pitchFamily="18" charset="0"/>
              </a:rPr>
              <a:t>proctosigmoiditis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3341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Ulcerative Colitis: Clinical Spectrum &amp;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7488237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Disease Characteristics: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Dynamic: cycles of remissions &amp; exacerbations.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Range: Quiescent → Low-grade → Fulminant.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Symptoms: Bloody stools, diarrhea, pain, fever; severity depends on inflammation extent.</a:t>
            </a:r>
          </a:p>
          <a:p>
            <a:r>
              <a:rPr lang="en-US" sz="2000" b="1" dirty="0">
                <a:latin typeface="Palatino Linotype" pitchFamily="18" charset="0"/>
              </a:rPr>
              <a:t>Diagnostic Tools: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dirty="0">
                <a:latin typeface="Palatino Linotype" pitchFamily="18" charset="0"/>
              </a:rPr>
              <a:t>Endoscopy:</a:t>
            </a:r>
            <a:r>
              <a:rPr lang="en-US" sz="1800" b="0" dirty="0">
                <a:latin typeface="Palatino Linotype" pitchFamily="18" charset="0"/>
              </a:rPr>
              <a:t> Primary diagnostic method; </a:t>
            </a:r>
            <a:r>
              <a:rPr lang="en-US" sz="1800" b="0" dirty="0" err="1">
                <a:latin typeface="Palatino Linotype" pitchFamily="18" charset="0"/>
              </a:rPr>
              <a:t>proctoscopy</a:t>
            </a:r>
            <a:r>
              <a:rPr lang="en-US" sz="1800" b="0" dirty="0">
                <a:latin typeface="Palatino Linotype" pitchFamily="18" charset="0"/>
              </a:rPr>
              <a:t> often sufficient.</a:t>
            </a:r>
          </a:p>
          <a:p>
            <a:pPr lvl="2"/>
            <a:r>
              <a:rPr lang="en-US" sz="1800" dirty="0">
                <a:latin typeface="Palatino Linotype" pitchFamily="18" charset="0"/>
              </a:rPr>
              <a:t>Early signs: Mucosal edema.</a:t>
            </a:r>
          </a:p>
          <a:p>
            <a:pPr lvl="2"/>
            <a:r>
              <a:rPr lang="en-US" sz="1800" dirty="0">
                <a:latin typeface="Palatino Linotype" pitchFamily="18" charset="0"/>
              </a:rPr>
              <a:t>Advanced: Friability, ulceration, pus, mucus.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Biopsy:</a:t>
            </a:r>
            <a:r>
              <a:rPr lang="en-US" sz="1800" b="0" dirty="0">
                <a:latin typeface="Palatino Linotype" pitchFamily="18" charset="0"/>
              </a:rPr>
              <a:t> Diagnostic in chronic phase; nonspecific in acute phase.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Barium Enema:</a:t>
            </a:r>
            <a:r>
              <a:rPr lang="en-US" sz="1800" b="0" dirty="0">
                <a:latin typeface="Palatino Linotype" pitchFamily="18" charset="0"/>
              </a:rPr>
              <a:t> Less sensitive than colonoscopy; detects long-standing UC ("lead pipe" colon).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Warning:</a:t>
            </a:r>
            <a:r>
              <a:rPr lang="en-US" sz="1800" b="0" dirty="0">
                <a:latin typeface="Palatino Linotype" pitchFamily="18" charset="0"/>
              </a:rPr>
              <a:t> Colonoscopy/barium enema contraindicated in acute flare (perforation risk).</a:t>
            </a:r>
          </a:p>
          <a:p>
            <a:r>
              <a:rPr lang="en-US" sz="2000" b="1" dirty="0">
                <a:latin typeface="Palatino Linotype" pitchFamily="18" charset="0"/>
              </a:rPr>
              <a:t>Special Note:</a:t>
            </a:r>
            <a:r>
              <a:rPr lang="en-US" sz="2000" dirty="0">
                <a:latin typeface="Palatino Linotype" pitchFamily="18" charset="0"/>
              </a:rPr>
              <a:t> Strictures rare; if found, consider malignancy until ruled out.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4068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Surgery in Ulcerative Colitis: Indications &amp; Surveillance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Emergency Surgery Indications: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Life-threatening hemorrhage.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Toxic </a:t>
            </a:r>
            <a:r>
              <a:rPr lang="en-US" sz="1600" b="0" dirty="0" err="1">
                <a:latin typeface="Palatino Linotype" pitchFamily="18" charset="0"/>
              </a:rPr>
              <a:t>megacolon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Fulminant colitis unresponsive to 24-48h medical therapy.</a:t>
            </a:r>
          </a:p>
          <a:p>
            <a:r>
              <a:rPr lang="en-US" sz="1800" b="1" dirty="0">
                <a:latin typeface="Palatino Linotype" pitchFamily="18" charset="0"/>
              </a:rPr>
              <a:t>Elective Surgery Indications: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Unresponsive to maximal medical therapy.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Major medical therapy complications.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High malignancy risk (e.g., </a:t>
            </a:r>
            <a:r>
              <a:rPr lang="en-US" sz="1600" b="0" dirty="0" err="1">
                <a:latin typeface="Palatino Linotype" pitchFamily="18" charset="0"/>
              </a:rPr>
              <a:t>pancolonic</a:t>
            </a:r>
            <a:r>
              <a:rPr lang="en-US" sz="1600" b="0" dirty="0">
                <a:latin typeface="Palatino Linotype" pitchFamily="18" charset="0"/>
              </a:rPr>
              <a:t> disease duration-based).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10 years: 2%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20 years: 8%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30 years: 18%</a:t>
            </a:r>
          </a:p>
          <a:p>
            <a:r>
              <a:rPr lang="en-US" sz="1800" b="1" dirty="0">
                <a:latin typeface="Palatino Linotype" pitchFamily="18" charset="0"/>
              </a:rPr>
              <a:t>Colorectal Carcinoma Surveillance: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Arises often from flat dysplasia, challenging early diagnosis.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Annual </a:t>
            </a:r>
            <a:r>
              <a:rPr lang="en-US" sz="1600" b="0" dirty="0" err="1">
                <a:latin typeface="Palatino Linotype" pitchFamily="18" charset="0"/>
              </a:rPr>
              <a:t>colonoscopic</a:t>
            </a:r>
            <a:r>
              <a:rPr lang="en-US" sz="1600" b="0" dirty="0">
                <a:latin typeface="Palatino Linotype" pitchFamily="18" charset="0"/>
              </a:rPr>
              <a:t> surveillance with biopsies.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8 years for </a:t>
            </a:r>
            <a:r>
              <a:rPr lang="en-US" sz="1600" dirty="0" err="1">
                <a:latin typeface="Palatino Linotype" pitchFamily="18" charset="0"/>
              </a:rPr>
              <a:t>pancolitis</a:t>
            </a:r>
            <a:r>
              <a:rPr lang="en-US" sz="1600" dirty="0">
                <a:latin typeface="Palatino Linotype" pitchFamily="18" charset="0"/>
              </a:rPr>
              <a:t>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15 years for left-sided colitis.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Magnifying </a:t>
            </a:r>
            <a:r>
              <a:rPr lang="en-US" sz="1600" b="0" dirty="0" err="1">
                <a:latin typeface="Palatino Linotype" pitchFamily="18" charset="0"/>
              </a:rPr>
              <a:t>chromoendoscopy</a:t>
            </a:r>
            <a:r>
              <a:rPr lang="en-US" sz="1600" b="0" dirty="0">
                <a:latin typeface="Palatino Linotype" pitchFamily="18" charset="0"/>
              </a:rPr>
              <a:t>: highlights dysplastic areas.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Dysplasia presence: Recommend </a:t>
            </a:r>
            <a:r>
              <a:rPr lang="en-US" sz="1600" b="0" dirty="0" err="1">
                <a:latin typeface="Palatino Linotype" pitchFamily="18" charset="0"/>
              </a:rPr>
              <a:t>proctocolectomy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Longstanding UC without dysplasia: Prophylactic surgery debate.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0091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Operative Approaches in Ulcerative Colitis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Emergent Operation: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Preferred: Total abdominal colectomy with end ileostomy.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Rationale: Avoids complex pelvic dissection in critically ill patients.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Rare Alternatives: Loop ileostomy, decompressing colostomy.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Not Recommended: </a:t>
            </a:r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pouch–anal reconstruction in emergent setting.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Exception: Massive rectal hemorrhage -&gt; </a:t>
            </a:r>
            <a:r>
              <a:rPr lang="en-US" sz="1600" b="0" dirty="0" err="1">
                <a:latin typeface="Palatino Linotype" pitchFamily="18" charset="0"/>
              </a:rPr>
              <a:t>proctectomy</a:t>
            </a:r>
            <a:r>
              <a:rPr lang="en-US" sz="1600" b="0" dirty="0">
                <a:latin typeface="Palatino Linotype" pitchFamily="18" charset="0"/>
              </a:rPr>
              <a:t> &amp; permanent ileostomy or </a:t>
            </a:r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pouch-anal anastomosis.</a:t>
            </a:r>
          </a:p>
          <a:p>
            <a:r>
              <a:rPr lang="en-US" sz="1800" b="1" dirty="0">
                <a:latin typeface="Palatino Linotype" pitchFamily="18" charset="0"/>
              </a:rPr>
              <a:t>Elective Operation: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Goal: Address refractory inflammation and/or malignancy risk.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Gold Standard: Total </a:t>
            </a:r>
            <a:r>
              <a:rPr lang="en-US" sz="1600" b="0" dirty="0" err="1">
                <a:latin typeface="Palatino Linotype" pitchFamily="18" charset="0"/>
              </a:rPr>
              <a:t>proctocolectomy</a:t>
            </a:r>
            <a:r>
              <a:rPr lang="en-US" sz="1600" b="0" dirty="0">
                <a:latin typeface="Palatino Linotype" pitchFamily="18" charset="0"/>
              </a:rPr>
              <a:t> with end ileostomy.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Benefits: Removes affected intestine, avoids functional issues.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Modern Approach: Restorative </a:t>
            </a:r>
            <a:r>
              <a:rPr lang="en-US" sz="1600" b="0" dirty="0" err="1">
                <a:latin typeface="Palatino Linotype" pitchFamily="18" charset="0"/>
              </a:rPr>
              <a:t>proctocolectomy</a:t>
            </a:r>
            <a:r>
              <a:rPr lang="en-US" sz="1600" b="0" dirty="0">
                <a:latin typeface="Palatino Linotype" pitchFamily="18" charset="0"/>
              </a:rPr>
              <a:t> with </a:t>
            </a:r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pouch–anal anastomosis.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Rationale: Avoids permanent ileostomy.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For indeterminate colitis: Abdominal colectomy with </a:t>
            </a:r>
            <a:r>
              <a:rPr lang="en-US" sz="1600" b="0" dirty="0" err="1">
                <a:latin typeface="Palatino Linotype" pitchFamily="18" charset="0"/>
              </a:rPr>
              <a:t>ileorectal</a:t>
            </a:r>
            <a:r>
              <a:rPr lang="en-US" sz="1600" b="0" dirty="0">
                <a:latin typeface="Palatino Linotype" pitchFamily="18" charset="0"/>
              </a:rPr>
              <a:t> anastomosis.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115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>
                <a:latin typeface="Palatino Linotype" pitchFamily="18" charset="0"/>
              </a:rPr>
              <a:t>Crohn’s</a:t>
            </a:r>
            <a:r>
              <a:rPr lang="en-US" sz="2800" dirty="0">
                <a:latin typeface="Palatino Linotype" pitchFamily="18" charset="0"/>
              </a:rPr>
              <a:t> Disease Overview and Surgical Indications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7488237" cy="5327650"/>
          </a:xfrm>
        </p:spPr>
        <p:txBody>
          <a:bodyPr/>
          <a:lstStyle/>
          <a:p>
            <a:r>
              <a:rPr lang="en-US" sz="1400" b="1" dirty="0">
                <a:latin typeface="Palatino Linotype" pitchFamily="18" charset="0"/>
              </a:rPr>
              <a:t/>
            </a:r>
            <a:br>
              <a:rPr lang="en-US" sz="1400" b="1" dirty="0">
                <a:latin typeface="Palatino Linotype" pitchFamily="18" charset="0"/>
              </a:rPr>
            </a:br>
            <a:r>
              <a:rPr lang="en-US" sz="1400" b="1" dirty="0">
                <a:latin typeface="Palatino Linotype" pitchFamily="18" charset="0"/>
              </a:rPr>
              <a:t>Slide Title:</a:t>
            </a:r>
            <a:r>
              <a:rPr lang="en-US" sz="1400" dirty="0">
                <a:latin typeface="Palatino Linotype" pitchFamily="18" charset="0"/>
              </a:rPr>
              <a:t> </a:t>
            </a:r>
            <a:r>
              <a:rPr lang="en-US" sz="1400" dirty="0" err="1">
                <a:latin typeface="Palatino Linotype" pitchFamily="18" charset="0"/>
              </a:rPr>
              <a:t>Crohn’s</a:t>
            </a:r>
            <a:r>
              <a:rPr lang="en-US" sz="1400" dirty="0">
                <a:latin typeface="Palatino Linotype" pitchFamily="18" charset="0"/>
              </a:rPr>
              <a:t> Disease Overview and Surgical Indications</a:t>
            </a:r>
          </a:p>
          <a:p>
            <a:r>
              <a:rPr lang="en-US" sz="1400" b="1" dirty="0">
                <a:latin typeface="Palatino Linotype" pitchFamily="18" charset="0"/>
              </a:rPr>
              <a:t>Content:</a:t>
            </a:r>
            <a:endParaRPr lang="en-US" sz="1400" dirty="0">
              <a:latin typeface="Palatino Linotype" pitchFamily="18" charset="0"/>
            </a:endParaRPr>
          </a:p>
          <a:p>
            <a:r>
              <a:rPr lang="en-US" sz="1400" b="1" dirty="0">
                <a:latin typeface="Palatino Linotype" pitchFamily="18" charset="0"/>
              </a:rPr>
              <a:t>Characteristics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Can affect any part of the intestinal tract.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Diagnosed via colonoscopy, esophagogastroduodenoscopy, or barium studies.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"Skip lesions" differentiate from ulcerative colitis.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Most common sites: terminal ileum, cecum, then small bowel, colon, and rectum.</a:t>
            </a:r>
          </a:p>
          <a:p>
            <a:r>
              <a:rPr lang="en-US" sz="1400" b="1" dirty="0">
                <a:latin typeface="Palatino Linotype" pitchFamily="18" charset="0"/>
              </a:rPr>
              <a:t>Indications for Surgery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Incurable; surgery is for complications.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Acute phase: Inflammation, fistulae, intra-abdominal abscesses.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Chronic phase: Fibrotic process, leading to strictures.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Surgical guidelines: Minimize bowel removal, consider patient’s health and medication status before anastomosis or stoma creation.</a:t>
            </a:r>
          </a:p>
          <a:p>
            <a:r>
              <a:rPr lang="en-US" sz="1400" b="1" dirty="0" err="1">
                <a:latin typeface="Palatino Linotype" pitchFamily="18" charset="0"/>
              </a:rPr>
              <a:t>Ileocolic</a:t>
            </a:r>
            <a:r>
              <a:rPr lang="en-US" sz="1400" b="1" dirty="0">
                <a:latin typeface="Palatino Linotype" pitchFamily="18" charset="0"/>
              </a:rPr>
              <a:t> and Small Bowel Involvement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Common surgery reasons: fistula/abscess, obstruction.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High recurrence post-surgery; over 50% in 10 years.</a:t>
            </a:r>
          </a:p>
          <a:p>
            <a:r>
              <a:rPr lang="en-US" sz="1400" b="1" dirty="0" err="1">
                <a:latin typeface="Palatino Linotype" pitchFamily="18" charset="0"/>
              </a:rPr>
              <a:t>Crohn's</a:t>
            </a:r>
            <a:r>
              <a:rPr lang="en-US" sz="1400" b="1" dirty="0">
                <a:latin typeface="Palatino Linotype" pitchFamily="18" charset="0"/>
              </a:rPr>
              <a:t> Colitis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Can present as fulminant colitis or toxic </a:t>
            </a:r>
            <a:r>
              <a:rPr lang="en-US" sz="1200" b="0" dirty="0" err="1">
                <a:latin typeface="Palatino Linotype" pitchFamily="18" charset="0"/>
              </a:rPr>
              <a:t>megacolon</a:t>
            </a:r>
            <a:r>
              <a:rPr lang="en-US" sz="12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Treatment may include total abdominal colectomy with end ileostomy.</a:t>
            </a:r>
          </a:p>
          <a:p>
            <a:r>
              <a:rPr lang="en-US" sz="1400" b="1" dirty="0">
                <a:latin typeface="Palatino Linotype" pitchFamily="18" charset="0"/>
              </a:rPr>
              <a:t>Anal &amp; Perianal </a:t>
            </a:r>
            <a:r>
              <a:rPr lang="en-US" sz="1400" b="1" dirty="0" err="1">
                <a:latin typeface="Palatino Linotype" pitchFamily="18" charset="0"/>
              </a:rPr>
              <a:t>Crohn's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Manifests in 35% of </a:t>
            </a:r>
            <a:r>
              <a:rPr lang="en-US" sz="1200" b="0" dirty="0" err="1">
                <a:latin typeface="Palatino Linotype" pitchFamily="18" charset="0"/>
              </a:rPr>
              <a:t>Crohn’s</a:t>
            </a:r>
            <a:r>
              <a:rPr lang="en-US" sz="1200" b="0" dirty="0">
                <a:latin typeface="Palatino Linotype" pitchFamily="18" charset="0"/>
              </a:rPr>
              <a:t> patients.</a:t>
            </a:r>
          </a:p>
          <a:p>
            <a:pPr lvl="1"/>
            <a:r>
              <a:rPr lang="en-US" sz="1200" b="0" dirty="0">
                <a:latin typeface="Palatino Linotype" pitchFamily="18" charset="0"/>
              </a:rPr>
              <a:t>Focus on symptom relief; treatment for fistulas, abscesses, and underlying disease.</a:t>
            </a:r>
          </a:p>
          <a:p>
            <a:endParaRPr lang="en-US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2933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Indeterminate Colitis: Diagnostic Challenges and Surgical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7488237" cy="5327650"/>
          </a:xfrm>
        </p:spPr>
        <p:txBody>
          <a:bodyPr/>
          <a:lstStyle/>
          <a:p>
            <a:r>
              <a:rPr lang="en-US" sz="2000" dirty="0">
                <a:latin typeface="Palatino Linotype" pitchFamily="18" charset="0"/>
              </a:rPr>
              <a:t>Represents ~15% of IBD cases.</a:t>
            </a:r>
          </a:p>
          <a:p>
            <a:r>
              <a:rPr lang="en-US" sz="2000" dirty="0">
                <a:latin typeface="Palatino Linotype" pitchFamily="18" charset="0"/>
              </a:rPr>
              <a:t>Shares clinical/pathologic features of both ulcerative colitis &amp; </a:t>
            </a:r>
            <a:r>
              <a:rPr lang="en-US" sz="2000" dirty="0" err="1">
                <a:latin typeface="Palatino Linotype" pitchFamily="18" charset="0"/>
              </a:rPr>
              <a:t>Crohn's</a:t>
            </a:r>
            <a:r>
              <a:rPr lang="en-US" sz="2000" dirty="0">
                <a:latin typeface="Palatino Linotype" pitchFamily="18" charset="0"/>
              </a:rPr>
              <a:t> disease.</a:t>
            </a:r>
          </a:p>
          <a:p>
            <a:r>
              <a:rPr lang="en-US" sz="2000" dirty="0">
                <a:latin typeface="Palatino Linotype" pitchFamily="18" charset="0"/>
              </a:rPr>
              <a:t>Surgical indications mirror those of ulcerative colitis.</a:t>
            </a:r>
          </a:p>
          <a:p>
            <a:r>
              <a:rPr lang="en-US" sz="2000" dirty="0">
                <a:latin typeface="Palatino Linotype" pitchFamily="18" charset="0"/>
              </a:rPr>
              <a:t>Strategy for undetermined diagnosis: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Total abdominal colectomy with end ileostomy.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Pathologic examination to aid accurate diagnosis.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Proceed with </a:t>
            </a:r>
            <a:r>
              <a:rPr lang="en-US" sz="1800" b="0" dirty="0" err="1">
                <a:latin typeface="Palatino Linotype" pitchFamily="18" charset="0"/>
              </a:rPr>
              <a:t>ileal</a:t>
            </a:r>
            <a:r>
              <a:rPr lang="en-US" sz="1800" b="0" dirty="0">
                <a:latin typeface="Palatino Linotype" pitchFamily="18" charset="0"/>
              </a:rPr>
              <a:t> pouch–anal anastomosis or completion </a:t>
            </a:r>
            <a:r>
              <a:rPr lang="en-US" sz="1800" b="0" dirty="0" err="1">
                <a:latin typeface="Palatino Linotype" pitchFamily="18" charset="0"/>
              </a:rPr>
              <a:t>proctectomy</a:t>
            </a:r>
            <a:r>
              <a:rPr lang="en-US" sz="1800" b="0" dirty="0">
                <a:latin typeface="Palatino Linotype" pitchFamily="18" charset="0"/>
              </a:rPr>
              <a:t> based on results.</a:t>
            </a:r>
          </a:p>
          <a:p>
            <a:r>
              <a:rPr lang="en-US" sz="2000" dirty="0">
                <a:latin typeface="Palatino Linotype" pitchFamily="18" charset="0"/>
              </a:rPr>
              <a:t>Pouch failure rate: 15-20% when the diagnosis remains uncertain.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84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Vascular &amp; Neural Anatomy of the Colon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3" y="1052736"/>
            <a:ext cx="6552728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Arterial Supply: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Superior Mesenteric Artery: </a:t>
            </a:r>
            <a:r>
              <a:rPr lang="en-US" sz="1800" b="0" dirty="0" err="1">
                <a:latin typeface="Palatino Linotype" pitchFamily="18" charset="0"/>
              </a:rPr>
              <a:t>Ileocolic</a:t>
            </a:r>
            <a:r>
              <a:rPr lang="en-US" sz="1800" b="0" dirty="0">
                <a:latin typeface="Palatino Linotype" pitchFamily="18" charset="0"/>
              </a:rPr>
              <a:t>, Right Colic, Middle Colic arteries.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Inferior Mesenteric Artery: Left Colic, Sigmoidal, Superior Rectal arteries.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Anastomoses: Marginal artery of Drummond (Complete in 15-20% of individuals).</a:t>
            </a:r>
          </a:p>
          <a:p>
            <a:r>
              <a:rPr lang="en-US" sz="2000" b="1" dirty="0">
                <a:latin typeface="Palatino Linotype" pitchFamily="18" charset="0"/>
              </a:rPr>
              <a:t>Venous and Lymphatic Drainage: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Veins parallel arteries, except for the Inferior Mesenteric Vein (ascends </a:t>
            </a:r>
            <a:r>
              <a:rPr lang="en-US" sz="1800" b="0" dirty="0" err="1">
                <a:latin typeface="Palatino Linotype" pitchFamily="18" charset="0"/>
              </a:rPr>
              <a:t>retroperitoneally</a:t>
            </a:r>
            <a:r>
              <a:rPr lang="en-US" sz="1800" b="0" dirty="0">
                <a:latin typeface="Palatino Linotype" pitchFamily="18" charset="0"/>
              </a:rPr>
              <a:t>, joins splenic vein).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Lymph nodes: </a:t>
            </a:r>
            <a:r>
              <a:rPr lang="en-US" sz="1800" b="0" dirty="0" err="1">
                <a:latin typeface="Palatino Linotype" pitchFamily="18" charset="0"/>
              </a:rPr>
              <a:t>Epicolic</a:t>
            </a:r>
            <a:r>
              <a:rPr lang="en-US" sz="1800" b="0" dirty="0">
                <a:latin typeface="Palatino Linotype" pitchFamily="18" charset="0"/>
              </a:rPr>
              <a:t>, </a:t>
            </a:r>
            <a:r>
              <a:rPr lang="en-US" sz="1800" b="0" dirty="0" err="1">
                <a:latin typeface="Palatino Linotype" pitchFamily="18" charset="0"/>
              </a:rPr>
              <a:t>Paracolic</a:t>
            </a:r>
            <a:r>
              <a:rPr lang="en-US" sz="1800" b="0" dirty="0">
                <a:latin typeface="Palatino Linotype" pitchFamily="18" charset="0"/>
              </a:rPr>
              <a:t>, Intermediate, Main.</a:t>
            </a:r>
          </a:p>
          <a:p>
            <a:r>
              <a:rPr lang="en-US" sz="2000" b="1" dirty="0">
                <a:latin typeface="Palatino Linotype" pitchFamily="18" charset="0"/>
              </a:rPr>
              <a:t>Nerve Supply: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Sympathetic: T6-T12, L1-L3.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Parasympathetic: Right &amp; Transverse Colon - </a:t>
            </a:r>
            <a:r>
              <a:rPr lang="en-US" sz="1800" b="0" dirty="0" err="1">
                <a:latin typeface="Palatino Linotype" pitchFamily="18" charset="0"/>
              </a:rPr>
              <a:t>Vagus</a:t>
            </a:r>
            <a:r>
              <a:rPr lang="en-US" sz="1800" b="0" dirty="0">
                <a:latin typeface="Palatino Linotype" pitchFamily="18" charset="0"/>
              </a:rPr>
              <a:t> nerve. Left Colon - S2-S4 (</a:t>
            </a:r>
            <a:r>
              <a:rPr lang="en-US" sz="1800" b="0" dirty="0" err="1">
                <a:latin typeface="Palatino Linotype" pitchFamily="18" charset="0"/>
              </a:rPr>
              <a:t>nervi</a:t>
            </a:r>
            <a:r>
              <a:rPr lang="en-US" sz="1800" b="0" dirty="0">
                <a:latin typeface="Palatino Linotype" pitchFamily="18" charset="0"/>
              </a:rPr>
              <a:t> </a:t>
            </a:r>
            <a:r>
              <a:rPr lang="en-US" sz="1800" b="0" dirty="0" err="1">
                <a:latin typeface="Palatino Linotype" pitchFamily="18" charset="0"/>
              </a:rPr>
              <a:t>erigentes</a:t>
            </a:r>
            <a:r>
              <a:rPr lang="en-US" sz="1800" b="0" dirty="0">
                <a:latin typeface="Palatino Linotype" pitchFamily="18" charset="0"/>
              </a:rPr>
              <a:t>).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2926080" cy="2345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2728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5735" y="4406900"/>
            <a:ext cx="6298977" cy="1362075"/>
          </a:xfrm>
        </p:spPr>
        <p:txBody>
          <a:bodyPr/>
          <a:lstStyle/>
          <a:p>
            <a:r>
              <a:rPr lang="en-US" sz="3200" b="0" dirty="0">
                <a:solidFill>
                  <a:schemeClr val="tx1"/>
                </a:solidFill>
                <a:latin typeface="Palatino Linotype" pitchFamily="18" charset="0"/>
              </a:rPr>
              <a:t>Diverticular Disease</a:t>
            </a:r>
            <a:endParaRPr lang="en-US" sz="32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Diverticular Disease: Understanding and Epidemiology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Diverticulosis</a:t>
            </a:r>
            <a:r>
              <a:rPr lang="en-US" sz="1800" dirty="0">
                <a:latin typeface="Palatino Linotype" pitchFamily="18" charset="0"/>
              </a:rPr>
              <a:t>: Presence of diverticula without inflammation.</a:t>
            </a:r>
          </a:p>
          <a:p>
            <a:r>
              <a:rPr lang="en-US" sz="1800" b="1" dirty="0">
                <a:latin typeface="Palatino Linotype" pitchFamily="18" charset="0"/>
              </a:rPr>
              <a:t>Diverticulitis</a:t>
            </a:r>
            <a:r>
              <a:rPr lang="en-US" sz="1800" dirty="0">
                <a:latin typeface="Palatino Linotype" pitchFamily="18" charset="0"/>
              </a:rPr>
              <a:t>: Inflammation and infection linked to diverticula.</a:t>
            </a:r>
          </a:p>
          <a:p>
            <a:r>
              <a:rPr lang="en-US" sz="1800" dirty="0">
                <a:latin typeface="Palatino Linotype" pitchFamily="18" charset="0"/>
              </a:rPr>
              <a:t>Diverticula types: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False Diverticula</a:t>
            </a:r>
            <a:r>
              <a:rPr lang="en-US" sz="1600" b="0" dirty="0">
                <a:latin typeface="Palatino Linotype" pitchFamily="18" charset="0"/>
              </a:rPr>
              <a:t>: Mucosa herniates through colonic wall, linked to high intraluminal pressure.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True Diverticula</a:t>
            </a:r>
            <a:r>
              <a:rPr lang="en-US" sz="1600" b="0" dirty="0">
                <a:latin typeface="Palatino Linotype" pitchFamily="18" charset="0"/>
              </a:rPr>
              <a:t>: Rare, congenital, involves all bowel wall layers.</a:t>
            </a:r>
          </a:p>
          <a:p>
            <a:r>
              <a:rPr lang="en-US" sz="1800" dirty="0">
                <a:latin typeface="Palatino Linotype" pitchFamily="18" charset="0"/>
              </a:rPr>
              <a:t>Prevalence: ~50% of population &gt;50 years in US &amp; Europe have colonic diverticula.</a:t>
            </a:r>
          </a:p>
          <a:p>
            <a:r>
              <a:rPr lang="en-US" sz="1800" dirty="0">
                <a:latin typeface="Palatino Linotype" pitchFamily="18" charset="0"/>
              </a:rPr>
              <a:t>Most common site: Sigmoid colon.</a:t>
            </a:r>
          </a:p>
          <a:p>
            <a:r>
              <a:rPr lang="en-US" sz="1800" dirty="0">
                <a:latin typeface="Palatino Linotype" pitchFamily="18" charset="0"/>
              </a:rPr>
              <a:t>Etiology: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Main theory: Low dietary fiber leads to high intraluminal pressure &amp; colonic segmentation.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Aging effects: Reduced tensile strength and elasticity of bowel wall.</a:t>
            </a:r>
          </a:p>
          <a:p>
            <a:r>
              <a:rPr lang="en-US" sz="1800" dirty="0">
                <a:latin typeface="Palatino Linotype" pitchFamily="18" charset="0"/>
              </a:rPr>
              <a:t>Note: Most diverticulosis cases are asymptomatic with complications being rare.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4852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Diverticulitis: Clinical Spectrum &amp;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 smtClean="0">
                <a:latin typeface="Palatino Linotype" pitchFamily="18" charset="0"/>
              </a:rPr>
              <a:t>Definition</a:t>
            </a:r>
            <a:r>
              <a:rPr lang="en-US" sz="1600" dirty="0">
                <a:latin typeface="Palatino Linotype" pitchFamily="18" charset="0"/>
              </a:rPr>
              <a:t>: Inflammation and infection linked to a diverticulum.</a:t>
            </a:r>
          </a:p>
          <a:p>
            <a:r>
              <a:rPr lang="en-US" sz="1600" b="1" dirty="0">
                <a:latin typeface="Palatino Linotype" pitchFamily="18" charset="0"/>
              </a:rPr>
              <a:t>Prevalence</a:t>
            </a:r>
            <a:r>
              <a:rPr lang="en-US" sz="1600" dirty="0">
                <a:latin typeface="Palatino Linotype" pitchFamily="18" charset="0"/>
              </a:rPr>
              <a:t>: 10-25% of individuals with diverticulosis.</a:t>
            </a:r>
          </a:p>
          <a:p>
            <a:r>
              <a:rPr lang="en-US" sz="1600" b="1" dirty="0">
                <a:latin typeface="Palatino Linotype" pitchFamily="18" charset="0"/>
              </a:rPr>
              <a:t>Presentation</a:t>
            </a:r>
            <a:r>
              <a:rPr lang="en-US" sz="1600" dirty="0">
                <a:latin typeface="Palatino Linotype" pitchFamily="18" charset="0"/>
              </a:rPr>
              <a:t>: Left-sided abdominal pain, possible fever, leukocytosis, and detectable mass.</a:t>
            </a:r>
          </a:p>
          <a:p>
            <a:r>
              <a:rPr lang="en-US" sz="1600" b="1" dirty="0">
                <a:latin typeface="Palatino Linotype" pitchFamily="18" charset="0"/>
              </a:rPr>
              <a:t>Diagnosis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CT scan</a:t>
            </a:r>
            <a:r>
              <a:rPr lang="en-US" sz="1400" b="0" dirty="0">
                <a:latin typeface="Palatino Linotype" pitchFamily="18" charset="0"/>
              </a:rPr>
              <a:t>: Defines </a:t>
            </a:r>
            <a:r>
              <a:rPr lang="en-US" sz="1400" b="0" dirty="0" err="1">
                <a:latin typeface="Palatino Linotype" pitchFamily="18" charset="0"/>
              </a:rPr>
              <a:t>pericolic</a:t>
            </a:r>
            <a:r>
              <a:rPr lang="en-US" sz="1400" b="0" dirty="0">
                <a:latin typeface="Palatino Linotype" pitchFamily="18" charset="0"/>
              </a:rPr>
              <a:t> inflammation or abscess.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Radiographs</a:t>
            </a:r>
            <a:r>
              <a:rPr lang="en-US" sz="1400" b="0" dirty="0">
                <a:latin typeface="Palatino Linotype" pitchFamily="18" charset="0"/>
              </a:rPr>
              <a:t>: Detects free intra-abdominal air.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Note</a:t>
            </a:r>
            <a:r>
              <a:rPr lang="en-US" sz="1400" b="0" dirty="0">
                <a:latin typeface="Palatino Linotype" pitchFamily="18" charset="0"/>
              </a:rPr>
              <a:t>: Contrast enemas and endoscopy generally contraindicated due to perforation risk.</a:t>
            </a:r>
          </a:p>
          <a:p>
            <a:r>
              <a:rPr lang="en-US" sz="1600" b="1" dirty="0">
                <a:latin typeface="Palatino Linotype" pitchFamily="18" charset="0"/>
              </a:rPr>
              <a:t>Management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Uncomplicated</a:t>
            </a:r>
            <a:r>
              <a:rPr lang="en-US" sz="1400" b="0" dirty="0">
                <a:latin typeface="Palatino Linotype" pitchFamily="18" charset="0"/>
              </a:rPr>
              <a:t>: Treated with antibiotics and low-residue diet; majority recover without surgery.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Severe cases</a:t>
            </a:r>
            <a:r>
              <a:rPr lang="en-US" sz="1400" b="0" dirty="0">
                <a:latin typeface="Palatino Linotype" pitchFamily="18" charset="0"/>
              </a:rPr>
              <a:t>: Require hospitalization, potential abscess drainage, and possible laparotomy.</a:t>
            </a:r>
          </a:p>
          <a:p>
            <a:pPr lvl="1"/>
            <a:r>
              <a:rPr lang="en-US" sz="1400" dirty="0">
                <a:latin typeface="Palatino Linotype" pitchFamily="18" charset="0"/>
              </a:rPr>
              <a:t>Surgery guidelines</a:t>
            </a:r>
            <a:r>
              <a:rPr lang="en-US" sz="1400" b="0" dirty="0">
                <a:latin typeface="Palatino Linotype" pitchFamily="18" charset="0"/>
              </a:rPr>
              <a:t>: Previously recommended post 2nd episode, but newer studies challenge this. Resection rates declining.</a:t>
            </a:r>
          </a:p>
          <a:p>
            <a:r>
              <a:rPr lang="en-US" sz="1600" b="1" dirty="0">
                <a:latin typeface="Palatino Linotype" pitchFamily="18" charset="0"/>
              </a:rPr>
              <a:t>Post-recovery</a:t>
            </a:r>
            <a:r>
              <a:rPr lang="en-US" sz="1600" dirty="0">
                <a:latin typeface="Palatino Linotype" pitchFamily="18" charset="0"/>
              </a:rPr>
              <a:t>: Colonoscopy recommended to rule out malignancy.</a:t>
            </a:r>
          </a:p>
          <a:p>
            <a:r>
              <a:rPr lang="en-US" sz="1600" b="1" dirty="0">
                <a:latin typeface="Palatino Linotype" pitchFamily="18" charset="0"/>
              </a:rPr>
              <a:t>Surgical choice</a:t>
            </a:r>
            <a:r>
              <a:rPr lang="en-US" sz="1600" dirty="0">
                <a:latin typeface="Palatino Linotype" pitchFamily="18" charset="0"/>
              </a:rPr>
              <a:t>: Elective sigmoid colectomy, increasingly via laparoscopy.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6219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Management of Complicated Diverticulitis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Complications</a:t>
            </a:r>
            <a:r>
              <a:rPr lang="en-US" sz="1800" dirty="0">
                <a:latin typeface="Palatino Linotype" pitchFamily="18" charset="0"/>
              </a:rPr>
              <a:t>: Abscess, obstruction, peritonitis, fistulas (</a:t>
            </a:r>
            <a:r>
              <a:rPr lang="en-US" sz="1800" dirty="0" err="1">
                <a:latin typeface="Palatino Linotype" pitchFamily="18" charset="0"/>
              </a:rPr>
              <a:t>colovesical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colovaginal</a:t>
            </a:r>
            <a:r>
              <a:rPr lang="en-US" sz="1800" dirty="0">
                <a:latin typeface="Palatino Linotype" pitchFamily="18" charset="0"/>
              </a:rPr>
              <a:t>, </a:t>
            </a:r>
            <a:r>
              <a:rPr lang="en-US" sz="1800" dirty="0" err="1">
                <a:latin typeface="Palatino Linotype" pitchFamily="18" charset="0"/>
              </a:rPr>
              <a:t>coloenteric</a:t>
            </a:r>
            <a:r>
              <a:rPr lang="en-US" sz="1800" dirty="0">
                <a:latin typeface="Palatino Linotype" pitchFamily="18" charset="0"/>
              </a:rPr>
              <a:t>).</a:t>
            </a:r>
          </a:p>
          <a:p>
            <a:r>
              <a:rPr lang="en-US" sz="1800" b="1" dirty="0">
                <a:latin typeface="Palatino Linotype" pitchFamily="18" charset="0"/>
              </a:rPr>
              <a:t>Hinchey Staging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I</a:t>
            </a:r>
            <a:r>
              <a:rPr lang="en-US" sz="1600" b="0" dirty="0">
                <a:latin typeface="Palatino Linotype" pitchFamily="18" charset="0"/>
              </a:rPr>
              <a:t>: Colonic inflammation with </a:t>
            </a:r>
            <a:r>
              <a:rPr lang="en-US" sz="1600" b="0" dirty="0" err="1">
                <a:latin typeface="Palatino Linotype" pitchFamily="18" charset="0"/>
              </a:rPr>
              <a:t>pericolic</a:t>
            </a:r>
            <a:r>
              <a:rPr lang="en-US" sz="1600" b="0" dirty="0">
                <a:latin typeface="Palatino Linotype" pitchFamily="18" charset="0"/>
              </a:rPr>
              <a:t> abscess.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II</a:t>
            </a:r>
            <a:r>
              <a:rPr lang="en-US" sz="1600" b="0" dirty="0">
                <a:latin typeface="Palatino Linotype" pitchFamily="18" charset="0"/>
              </a:rPr>
              <a:t>: Inflammation with retroperitoneal or pelvic abscess.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III</a:t>
            </a:r>
            <a:r>
              <a:rPr lang="en-US" sz="1600" b="0" dirty="0">
                <a:latin typeface="Palatino Linotype" pitchFamily="18" charset="0"/>
              </a:rPr>
              <a:t>: Purulent peritonitis.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IV</a:t>
            </a:r>
            <a:r>
              <a:rPr lang="en-US" sz="1600" b="0" dirty="0">
                <a:latin typeface="Palatino Linotype" pitchFamily="18" charset="0"/>
              </a:rPr>
              <a:t>: Fecal peritonitis.</a:t>
            </a:r>
          </a:p>
          <a:p>
            <a:r>
              <a:rPr lang="en-US" sz="1800" b="1" dirty="0">
                <a:latin typeface="Palatino Linotype" pitchFamily="18" charset="0"/>
              </a:rPr>
              <a:t>Treatment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Small abscesses</a:t>
            </a:r>
            <a:r>
              <a:rPr lang="en-US" sz="1600" b="0" dirty="0">
                <a:latin typeface="Palatino Linotype" pitchFamily="18" charset="0"/>
              </a:rPr>
              <a:t>: Parenteral antibiotics.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Larger abscesses</a:t>
            </a:r>
            <a:r>
              <a:rPr lang="en-US" sz="1600" b="0" dirty="0">
                <a:latin typeface="Palatino Linotype" pitchFamily="18" charset="0"/>
              </a:rPr>
              <a:t>: CT-guided drainage + antibiotics. Resection if needed.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Free perforation/Peritonitis</a:t>
            </a:r>
            <a:r>
              <a:rPr lang="en-US" sz="1600" b="0" dirty="0">
                <a:latin typeface="Palatino Linotype" pitchFamily="18" charset="0"/>
              </a:rPr>
              <a:t>: Often urgent laparotomy, preferential resection of affected bowel.</a:t>
            </a:r>
          </a:p>
          <a:p>
            <a:r>
              <a:rPr lang="en-US" sz="1800" b="1" dirty="0">
                <a:latin typeface="Palatino Linotype" pitchFamily="18" charset="0"/>
              </a:rPr>
              <a:t>Fistulas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5%</a:t>
            </a:r>
            <a:r>
              <a:rPr lang="en-US" sz="1600" b="0" dirty="0">
                <a:latin typeface="Palatino Linotype" pitchFamily="18" charset="0"/>
              </a:rPr>
              <a:t> with complicated diverticulitis.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Diagnosis</a:t>
            </a:r>
            <a:r>
              <a:rPr lang="en-US" sz="1600" b="0" dirty="0">
                <a:latin typeface="Palatino Linotype" pitchFamily="18" charset="0"/>
              </a:rPr>
              <a:t>: Contrast enema, CT, rule out malignancy/</a:t>
            </a:r>
            <a:r>
              <a:rPr lang="en-US" sz="1600" b="0" dirty="0" err="1">
                <a:latin typeface="Palatino Linotype" pitchFamily="18" charset="0"/>
              </a:rPr>
              <a:t>Crohn’s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Treatment</a:t>
            </a:r>
            <a:r>
              <a:rPr lang="en-US" sz="1600" b="0" dirty="0">
                <a:latin typeface="Palatino Linotype" pitchFamily="18" charset="0"/>
              </a:rPr>
              <a:t>: Resect affected colon segment + repair adjacent organ.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232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Diverticular Hemorrhage: Management and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Cause</a:t>
            </a:r>
            <a:r>
              <a:rPr lang="en-US" sz="2000" dirty="0">
                <a:latin typeface="Palatino Linotype" pitchFamily="18" charset="0"/>
              </a:rPr>
              <a:t>: Erosion of </a:t>
            </a:r>
            <a:r>
              <a:rPr lang="en-US" sz="2000" dirty="0" err="1">
                <a:latin typeface="Palatino Linotype" pitchFamily="18" charset="0"/>
              </a:rPr>
              <a:t>peridiverticular</a:t>
            </a:r>
            <a:r>
              <a:rPr lang="en-US" sz="2000" dirty="0">
                <a:latin typeface="Palatino Linotype" pitchFamily="18" charset="0"/>
              </a:rPr>
              <a:t> arteriole.</a:t>
            </a:r>
          </a:p>
          <a:p>
            <a:r>
              <a:rPr lang="en-US" sz="2000" b="1" dirty="0">
                <a:latin typeface="Palatino Linotype" pitchFamily="18" charset="0"/>
              </a:rPr>
              <a:t>Demographics</a:t>
            </a:r>
            <a:r>
              <a:rPr lang="en-US" sz="2000" dirty="0">
                <a:latin typeface="Palatino Linotype" pitchFamily="18" charset="0"/>
              </a:rPr>
              <a:t>: Predominantly elderly patients; overlap with diverticulosis &amp; </a:t>
            </a:r>
            <a:r>
              <a:rPr lang="en-US" sz="2000" dirty="0" err="1">
                <a:latin typeface="Palatino Linotype" pitchFamily="18" charset="0"/>
              </a:rPr>
              <a:t>angiodysplasia</a:t>
            </a:r>
            <a:r>
              <a:rPr lang="en-US" sz="2000" dirty="0">
                <a:latin typeface="Palatino Linotype" pitchFamily="18" charset="0"/>
              </a:rPr>
              <a:t>.</a:t>
            </a:r>
          </a:p>
          <a:p>
            <a:r>
              <a:rPr lang="en-US" sz="2000" b="1" dirty="0">
                <a:latin typeface="Palatino Linotype" pitchFamily="18" charset="0"/>
              </a:rPr>
              <a:t>Diagnosis Challenge</a:t>
            </a:r>
            <a:r>
              <a:rPr lang="en-US" sz="2000" dirty="0">
                <a:latin typeface="Palatino Linotype" pitchFamily="18" charset="0"/>
              </a:rPr>
              <a:t>: Identifying exact bleeding source.</a:t>
            </a:r>
          </a:p>
          <a:p>
            <a:r>
              <a:rPr lang="en-US" sz="2000" b="1" dirty="0">
                <a:latin typeface="Palatino Linotype" pitchFamily="18" charset="0"/>
              </a:rPr>
              <a:t>Clinical Insights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80%</a:t>
            </a:r>
            <a:r>
              <a:rPr lang="en-US" sz="1800" b="0" dirty="0">
                <a:latin typeface="Palatino Linotype" pitchFamily="18" charset="0"/>
              </a:rPr>
              <a:t>: Bleeding stops spontaneously.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Intervention Tools</a:t>
            </a:r>
            <a:r>
              <a:rPr lang="en-US" sz="1800" b="0" dirty="0">
                <a:latin typeface="Palatino Linotype" pitchFamily="18" charset="0"/>
              </a:rPr>
              <a:t>: Colonoscopy (epinephrine injection or cautery), angiography.</a:t>
            </a:r>
          </a:p>
          <a:p>
            <a:pPr lvl="1"/>
            <a:r>
              <a:rPr lang="en-US" sz="1800" dirty="0">
                <a:latin typeface="Palatino Linotype" pitchFamily="18" charset="0"/>
              </a:rPr>
              <a:t>Persistent/Recurrent Bleeding</a:t>
            </a:r>
            <a:r>
              <a:rPr lang="en-US" sz="1800" b="0" dirty="0">
                <a:latin typeface="Palatino Linotype" pitchFamily="18" charset="0"/>
              </a:rPr>
              <a:t>: Segmental colectomy may be necessary.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741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95735" y="4406900"/>
            <a:ext cx="6298977" cy="1362075"/>
          </a:xfrm>
        </p:spPr>
        <p:txBody>
          <a:bodyPr/>
          <a:lstStyle/>
          <a:p>
            <a:r>
              <a:rPr lang="en-US" sz="3200" b="0" dirty="0">
                <a:solidFill>
                  <a:schemeClr val="tx1"/>
                </a:solidFill>
                <a:latin typeface="Palatino Linotype" pitchFamily="18" charset="0"/>
              </a:rPr>
              <a:t>ADENOCARCINOMA AND POLYPS</a:t>
            </a:r>
            <a:endParaRPr lang="en-US" sz="3200" dirty="0">
              <a:solidFill>
                <a:schemeClr val="tx1"/>
              </a:solidFill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07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Palatino Linotype" pitchFamily="18" charset="0"/>
              </a:rPr>
              <a:t>Adenocarcinoma: Incidence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Definition</a:t>
            </a:r>
            <a:r>
              <a:rPr lang="en-US" sz="2000" dirty="0">
                <a:latin typeface="Palatino Linotype" pitchFamily="18" charset="0"/>
              </a:rPr>
              <a:t>: Colorectal carcinoma - predominant gastrointestinal malignancy.</a:t>
            </a:r>
          </a:p>
          <a:p>
            <a:r>
              <a:rPr lang="en-US" sz="2000" b="1" dirty="0">
                <a:latin typeface="Palatino Linotype" pitchFamily="18" charset="0"/>
              </a:rPr>
              <a:t>Statistics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Annually: &gt;130,000 new cases.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Mortality: &gt;50,000/year.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Rank: 3rd most lethal cancer.</a:t>
            </a:r>
          </a:p>
          <a:p>
            <a:r>
              <a:rPr lang="en-US" sz="2000" b="1" dirty="0">
                <a:latin typeface="Palatino Linotype" pitchFamily="18" charset="0"/>
              </a:rPr>
              <a:t>Trends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Stable incidence over 20 years.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National screening: Lowering incidence in &gt;50 age group.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&lt;50 age group: Rising incidence, heightened mortality.</a:t>
            </a:r>
          </a:p>
          <a:p>
            <a:r>
              <a:rPr lang="en-US" sz="2000" b="1" dirty="0">
                <a:latin typeface="Palatino Linotype" pitchFamily="18" charset="0"/>
              </a:rPr>
              <a:t>Hope</a:t>
            </a:r>
            <a:r>
              <a:rPr lang="en-US" sz="2000" dirty="0">
                <a:latin typeface="Palatino Linotype" pitchFamily="18" charset="0"/>
              </a:rPr>
              <a:t>: Early detection &amp; enhanced care = declining mortality.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2109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Colorectal Cancer: Key Risk Factors &amp;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Aging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Dominant factor; incidence increases post-50.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90% cases in individuals &gt;50 years.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Recommendation: Begin screening at age 50.</a:t>
            </a:r>
          </a:p>
          <a:p>
            <a:r>
              <a:rPr lang="en-US" sz="1800" b="1" dirty="0">
                <a:latin typeface="Palatino Linotype" pitchFamily="18" charset="0"/>
              </a:rPr>
              <a:t>Hereditary Risks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20% with family history.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Importance of genetic testing &amp; counseling.</a:t>
            </a:r>
          </a:p>
          <a:p>
            <a:r>
              <a:rPr lang="en-US" sz="1800" b="1" dirty="0">
                <a:latin typeface="Palatino Linotype" pitchFamily="18" charset="0"/>
              </a:rPr>
              <a:t>Diet &amp; Lifestyle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High fat &amp; low fiber = increased risk.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Saturated &amp; polyunsaturated fats = carcinogenic; oleic acid (e.g., olive oil) = neutral.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High vegetable fiber, vitamins, and certain minerals = protective.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Obesity &amp; sedentary lifestyle elevate risk.</a:t>
            </a:r>
          </a:p>
          <a:p>
            <a:r>
              <a:rPr lang="en-US" sz="1800" b="1" dirty="0">
                <a:latin typeface="Palatino Linotype" pitchFamily="18" charset="0"/>
              </a:rPr>
              <a:t>Inflammatory Bowel Disease (IBD)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Chronic colitis = higher cancer risk.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Risk correlates with inflammation degree, duration &amp; extent.</a:t>
            </a:r>
          </a:p>
          <a:p>
            <a:r>
              <a:rPr lang="en-US" sz="1800" b="1" dirty="0">
                <a:latin typeface="Palatino Linotype" pitchFamily="18" charset="0"/>
              </a:rPr>
              <a:t>Other Considerations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Smoking (especially &gt;35 years), </a:t>
            </a:r>
            <a:r>
              <a:rPr lang="en-US" sz="1600" b="0" dirty="0" err="1">
                <a:latin typeface="Palatino Linotype" pitchFamily="18" charset="0"/>
              </a:rPr>
              <a:t>ureterosigmoidostomy</a:t>
            </a:r>
            <a:r>
              <a:rPr lang="en-US" sz="1600" b="0" dirty="0">
                <a:latin typeface="Palatino Linotype" pitchFamily="18" charset="0"/>
              </a:rPr>
              <a:t>, acromegaly, &amp; pelvic irradiation may enhance risk.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34361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Genetic Underpinnings of Colorectal Cancer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>
                <a:latin typeface="Palatino Linotype" pitchFamily="18" charset="0"/>
              </a:rPr>
              <a:t>Adenoma-Carcinoma </a:t>
            </a:r>
            <a:r>
              <a:rPr lang="en-US" sz="1800" b="1" dirty="0">
                <a:latin typeface="Palatino Linotype" pitchFamily="18" charset="0"/>
              </a:rPr>
              <a:t>Sequence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Progression from adenomatous polyps through accumulation of mutations.</a:t>
            </a:r>
          </a:p>
          <a:p>
            <a:r>
              <a:rPr lang="en-US" sz="1800" b="1" dirty="0">
                <a:latin typeface="Palatino Linotype" pitchFamily="18" charset="0"/>
              </a:rPr>
              <a:t>Key Gene Defects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APC</a:t>
            </a:r>
            <a:r>
              <a:rPr lang="en-US" sz="1600" b="0" dirty="0">
                <a:latin typeface="Palatino Linotype" pitchFamily="18" charset="0"/>
              </a:rPr>
              <a:t>: Tumor suppressor gene; mutations initiate polyp formation.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In 80% sporadic colorectal cancers.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Mutation site impacts disease severity.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K-</a:t>
            </a:r>
            <a:r>
              <a:rPr lang="en-US" sz="1600" dirty="0" err="1">
                <a:latin typeface="Palatino Linotype" pitchFamily="18" charset="0"/>
              </a:rPr>
              <a:t>ras</a:t>
            </a:r>
            <a:r>
              <a:rPr lang="en-US" sz="1600" b="0" dirty="0">
                <a:latin typeface="Palatino Linotype" pitchFamily="18" charset="0"/>
              </a:rPr>
              <a:t>: </a:t>
            </a:r>
            <a:r>
              <a:rPr lang="en-US" sz="1600" b="0" dirty="0" err="1">
                <a:latin typeface="Palatino Linotype" pitchFamily="18" charset="0"/>
              </a:rPr>
              <a:t>Protooncogene</a:t>
            </a:r>
            <a:r>
              <a:rPr lang="en-US" sz="1600" b="0" dirty="0">
                <a:latin typeface="Palatino Linotype" pitchFamily="18" charset="0"/>
              </a:rPr>
              <a:t>; mutation promotes uncontrolled cell division.</a:t>
            </a:r>
          </a:p>
          <a:p>
            <a:pPr lvl="2"/>
            <a:r>
              <a:rPr lang="en-US" sz="1600" dirty="0">
                <a:latin typeface="Palatino Linotype" pitchFamily="18" charset="0"/>
              </a:rPr>
              <a:t>Affects response to anti-EGFR therapies.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MYH</a:t>
            </a:r>
            <a:r>
              <a:rPr lang="en-US" sz="1600" b="0" dirty="0">
                <a:latin typeface="Palatino Linotype" pitchFamily="18" charset="0"/>
              </a:rPr>
              <a:t>: Base excision repair gene; mutations related to AFAP phenotype.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p53</a:t>
            </a:r>
            <a:r>
              <a:rPr lang="en-US" sz="1600" b="0" dirty="0">
                <a:latin typeface="Palatino Linotype" pitchFamily="18" charset="0"/>
              </a:rPr>
              <a:t>: Initiates apoptosis; mutated in 75% of colorectal cancers.</a:t>
            </a:r>
          </a:p>
          <a:p>
            <a:pPr lvl="1"/>
            <a:r>
              <a:rPr lang="en-US" sz="1600" dirty="0">
                <a:latin typeface="Palatino Linotype" pitchFamily="18" charset="0"/>
              </a:rPr>
              <a:t>PTEN</a:t>
            </a:r>
            <a:r>
              <a:rPr lang="en-US" sz="1600" b="0" dirty="0">
                <a:latin typeface="Palatino Linotype" pitchFamily="18" charset="0"/>
              </a:rPr>
              <a:t>: Involved in various polyposis syndromes.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3515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Major Genetic Pathways in Colorectal Cancer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Loss of </a:t>
            </a:r>
            <a:r>
              <a:rPr lang="en-US" sz="2000" b="1" dirty="0" err="1">
                <a:latin typeface="Palatino Linotype" pitchFamily="18" charset="0"/>
              </a:rPr>
              <a:t>Heterozygosity</a:t>
            </a:r>
            <a:r>
              <a:rPr lang="en-US" sz="2000" b="1" dirty="0">
                <a:latin typeface="Palatino Linotype" pitchFamily="18" charset="0"/>
              </a:rPr>
              <a:t> (LOH) Pathway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Characterized by chromosomal deletions.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Found in 80% of colorectal carcinomas.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APC gene mutations, deletions on chromosome 18q affecting DCC and SMAD4.</a:t>
            </a:r>
          </a:p>
          <a:p>
            <a:r>
              <a:rPr lang="en-US" sz="2000" b="1" dirty="0">
                <a:latin typeface="Palatino Linotype" pitchFamily="18" charset="0"/>
              </a:rPr>
              <a:t>Microsatellite Instability (MSI) Pathway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Errors in DNA mismatch repair.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Common in HNPCC (Lynch syndrome).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Key mismatch repair genes: MSH2, MLH1, PMS1, PMS2, MSH6/GTBP.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MSI tumors often in right colon, associated with better prognosis.</a:t>
            </a:r>
          </a:p>
          <a:p>
            <a:r>
              <a:rPr lang="en-US" sz="2000" b="1" dirty="0" err="1">
                <a:latin typeface="Palatino Linotype" pitchFamily="18" charset="0"/>
              </a:rPr>
              <a:t>CpG</a:t>
            </a:r>
            <a:r>
              <a:rPr lang="en-US" sz="2000" b="1" dirty="0">
                <a:latin typeface="Palatino Linotype" pitchFamily="18" charset="0"/>
              </a:rPr>
              <a:t> Island Methylation (CIMP) Pathway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Epigenetic alterations: genes activated/inactivated by methylation.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Serrated polyps often with aberrant methylation.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209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err="1">
                <a:latin typeface="Palatino Linotype" pitchFamily="18" charset="0"/>
              </a:rPr>
              <a:t>Anorectal</a:t>
            </a:r>
            <a:r>
              <a:rPr lang="en-US" sz="2800" b="1" dirty="0">
                <a:latin typeface="Palatino Linotype" pitchFamily="18" charset="0"/>
              </a:rPr>
              <a:t> Anatomy: Key Landmarks &amp; Supply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7488237" cy="4680520"/>
          </a:xfrm>
        </p:spPr>
        <p:txBody>
          <a:bodyPr/>
          <a:lstStyle/>
          <a:p>
            <a:r>
              <a:rPr lang="en-US" sz="1800" b="1" dirty="0" err="1">
                <a:latin typeface="Palatino Linotype" pitchFamily="18" charset="0"/>
              </a:rPr>
              <a:t>Anorectal</a:t>
            </a:r>
            <a:r>
              <a:rPr lang="en-US" sz="1800" b="1" dirty="0">
                <a:latin typeface="Palatino Linotype" pitchFamily="18" charset="0"/>
              </a:rPr>
              <a:t> Landmarks: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Rectum: 12-15 cm, Valves of Houston.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Anal Canal: Dentate line, Anal Transition Zone, Columns of </a:t>
            </a:r>
            <a:r>
              <a:rPr lang="en-US" sz="1600" b="0" dirty="0" err="1">
                <a:latin typeface="Palatino Linotype" pitchFamily="18" charset="0"/>
              </a:rPr>
              <a:t>Morgagni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Sphincters: Internal Anal, External Anal, </a:t>
            </a:r>
            <a:r>
              <a:rPr lang="en-US" sz="1600" b="0" dirty="0" err="1">
                <a:latin typeface="Palatino Linotype" pitchFamily="18" charset="0"/>
              </a:rPr>
              <a:t>Puborectalis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Pelvic Floor: </a:t>
            </a:r>
            <a:r>
              <a:rPr lang="en-US" sz="1600" b="0" dirty="0" err="1">
                <a:latin typeface="Palatino Linotype" pitchFamily="18" charset="0"/>
              </a:rPr>
              <a:t>Levator</a:t>
            </a:r>
            <a:r>
              <a:rPr lang="en-US" sz="1600" b="0" dirty="0">
                <a:latin typeface="Palatino Linotype" pitchFamily="18" charset="0"/>
              </a:rPr>
              <a:t> </a:t>
            </a:r>
            <a:r>
              <a:rPr lang="en-US" sz="1600" b="0" dirty="0" err="1">
                <a:latin typeface="Palatino Linotype" pitchFamily="18" charset="0"/>
              </a:rPr>
              <a:t>ani</a:t>
            </a:r>
            <a:r>
              <a:rPr lang="en-US" sz="1600" b="0" dirty="0">
                <a:latin typeface="Palatino Linotype" pitchFamily="18" charset="0"/>
              </a:rPr>
              <a:t> muscle.</a:t>
            </a:r>
          </a:p>
          <a:p>
            <a:r>
              <a:rPr lang="en-US" sz="1800" b="1" dirty="0">
                <a:latin typeface="Palatino Linotype" pitchFamily="18" charset="0"/>
              </a:rPr>
              <a:t>Vascular Supply: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Arteries: Superior, Middle, Inferior Rectal.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Veins: Superior, Middle, Inferior Rectal; </a:t>
            </a:r>
            <a:r>
              <a:rPr lang="en-US" sz="1600" b="0" dirty="0" err="1">
                <a:latin typeface="Palatino Linotype" pitchFamily="18" charset="0"/>
              </a:rPr>
              <a:t>Hemorrhoidal</a:t>
            </a:r>
            <a:r>
              <a:rPr lang="en-US" sz="1600" b="0" dirty="0">
                <a:latin typeface="Palatino Linotype" pitchFamily="18" charset="0"/>
              </a:rPr>
              <a:t> Plexus.</a:t>
            </a:r>
          </a:p>
          <a:p>
            <a:r>
              <a:rPr lang="en-US" sz="1800" b="1" dirty="0">
                <a:latin typeface="Palatino Linotype" pitchFamily="18" charset="0"/>
              </a:rPr>
              <a:t>Lymphatic Drainage: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Upper &amp; Middle Rectum: Inferior Mesenteric Lymph Nodes.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Lower Rectum &amp; Anal Canal: Inferior Mesenteric, Internal Iliac, Inguinal Lymph Nodes.</a:t>
            </a:r>
          </a:p>
          <a:p>
            <a:r>
              <a:rPr lang="en-US" sz="1800" b="1" dirty="0">
                <a:latin typeface="Palatino Linotype" pitchFamily="18" charset="0"/>
              </a:rPr>
              <a:t>Nerve Supply: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Sympathetic: L1-L3, </a:t>
            </a:r>
            <a:r>
              <a:rPr lang="en-US" sz="1600" b="0" dirty="0" err="1">
                <a:latin typeface="Palatino Linotype" pitchFamily="18" charset="0"/>
              </a:rPr>
              <a:t>Hypogastric</a:t>
            </a:r>
            <a:r>
              <a:rPr lang="en-US" sz="1600" b="0" dirty="0">
                <a:latin typeface="Palatino Linotype" pitchFamily="18" charset="0"/>
              </a:rPr>
              <a:t> Plexus.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Parasympathetic: Nervi </a:t>
            </a:r>
            <a:r>
              <a:rPr lang="en-US" sz="1600" b="0" dirty="0" err="1">
                <a:latin typeface="Palatino Linotype" pitchFamily="18" charset="0"/>
              </a:rPr>
              <a:t>erigentes</a:t>
            </a:r>
            <a:r>
              <a:rPr lang="en-US" sz="1600" b="0" dirty="0">
                <a:latin typeface="Palatino Linotype" pitchFamily="18" charset="0"/>
              </a:rPr>
              <a:t> (S2-S4), Pelvic Plexus.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46127"/>
            <a:ext cx="3657600" cy="141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30310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Colorectal Polyps: Types and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Neoplastic Polyps (Adenomatous)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Occur in 25% of the U.S. population &gt;50 years.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Malignancy risk varies:</a:t>
            </a:r>
          </a:p>
          <a:p>
            <a:pPr lvl="2"/>
            <a:r>
              <a:rPr lang="en-US" sz="1400" dirty="0">
                <a:latin typeface="Palatino Linotype" pitchFamily="18" charset="0"/>
              </a:rPr>
              <a:t>Tubular adenomas: 5%</a:t>
            </a:r>
          </a:p>
          <a:p>
            <a:pPr lvl="2"/>
            <a:r>
              <a:rPr lang="en-US" sz="1400" dirty="0">
                <a:latin typeface="Palatino Linotype" pitchFamily="18" charset="0"/>
              </a:rPr>
              <a:t>Villous adenomas: up to 40%</a:t>
            </a:r>
          </a:p>
          <a:p>
            <a:pPr lvl="2"/>
            <a:r>
              <a:rPr lang="en-US" sz="1400" dirty="0" err="1">
                <a:latin typeface="Palatino Linotype" pitchFamily="18" charset="0"/>
              </a:rPr>
              <a:t>Tubulovillous</a:t>
            </a:r>
            <a:r>
              <a:rPr lang="en-US" sz="1400" dirty="0">
                <a:latin typeface="Palatino Linotype" pitchFamily="18" charset="0"/>
              </a:rPr>
              <a:t> adenomas: 22%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Polyps &gt;2 cm have a 35-50% carcinoma risk.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Basis for secondary prevention: remove before malignancy.</a:t>
            </a:r>
          </a:p>
          <a:p>
            <a:r>
              <a:rPr lang="en-US" sz="1600" b="1" dirty="0">
                <a:latin typeface="Palatino Linotype" pitchFamily="18" charset="0"/>
              </a:rPr>
              <a:t>Hyperplastic Polyps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Extremely common, usually small (&lt;5 mm).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Not premalignant, but often removed.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Large hyperplastic polyps (&gt;2 cm) may pose malignancy risk.</a:t>
            </a:r>
          </a:p>
          <a:p>
            <a:r>
              <a:rPr lang="en-US" sz="1600" b="1" dirty="0">
                <a:latin typeface="Palatino Linotype" pitchFamily="18" charset="0"/>
              </a:rPr>
              <a:t>Serrated Polyps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Histologically distinct neoplastic polyps.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Flat, difficult to visualize.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Some progress to invasive cancers.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Treat like adenomatous polyps.</a:t>
            </a:r>
          </a:p>
          <a:p>
            <a:r>
              <a:rPr lang="en-US" sz="1600" b="1" dirty="0">
                <a:latin typeface="Palatino Linotype" pitchFamily="18" charset="0"/>
              </a:rPr>
              <a:t>Note</a:t>
            </a:r>
            <a:r>
              <a:rPr lang="en-US" sz="1600" dirty="0">
                <a:latin typeface="Palatino Linotype" pitchFamily="18" charset="0"/>
              </a:rPr>
              <a:t>: Polyps can be </a:t>
            </a:r>
            <a:r>
              <a:rPr lang="en-US" sz="1600" dirty="0" err="1">
                <a:latin typeface="Palatino Linotype" pitchFamily="18" charset="0"/>
              </a:rPr>
              <a:t>pedunculated</a:t>
            </a:r>
            <a:r>
              <a:rPr lang="en-US" sz="1600" dirty="0">
                <a:latin typeface="Palatino Linotype" pitchFamily="18" charset="0"/>
              </a:rPr>
              <a:t> or sessile. Special techniques required for sessile removal. Colectomy used for certain cases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9250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Overview of </a:t>
            </a:r>
            <a:r>
              <a:rPr lang="en-US" sz="2400" dirty="0" err="1">
                <a:latin typeface="Palatino Linotype" pitchFamily="18" charset="0"/>
              </a:rPr>
              <a:t>Hamartomatous</a:t>
            </a:r>
            <a:r>
              <a:rPr lang="en-US" sz="2400" dirty="0">
                <a:latin typeface="Palatino Linotype" pitchFamily="18" charset="0"/>
              </a:rPr>
              <a:t> &amp; Inflammatory Polyps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 err="1">
                <a:latin typeface="Palatino Linotype" pitchFamily="18" charset="0"/>
              </a:rPr>
              <a:t>Hamartomatous</a:t>
            </a:r>
            <a:r>
              <a:rPr lang="en-US" sz="1600" b="1" dirty="0">
                <a:latin typeface="Palatino Linotype" pitchFamily="18" charset="0"/>
              </a:rPr>
              <a:t> Polyps (Juvenile Polyps)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Non-premalignant but resemble adenomatous polyps.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May bleed, cause intussusception, or obstruction.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Familial forms can degenerate to carcinomas.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Treatment: Surgical, depending on rectal involvement.</a:t>
            </a:r>
          </a:p>
          <a:p>
            <a:r>
              <a:rPr lang="en-US" sz="1600" b="1" dirty="0" err="1">
                <a:latin typeface="Palatino Linotype" pitchFamily="18" charset="0"/>
              </a:rPr>
              <a:t>Peutz-Jeghers</a:t>
            </a:r>
            <a:r>
              <a:rPr lang="en-US" sz="1600" b="1" dirty="0">
                <a:latin typeface="Palatino Linotype" pitchFamily="18" charset="0"/>
              </a:rPr>
              <a:t> Syndrome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Polyposis mainly in the small intestine; melanin spots on </a:t>
            </a:r>
            <a:r>
              <a:rPr lang="en-US" sz="1400" b="0" dirty="0" err="1">
                <a:latin typeface="Palatino Linotype" pitchFamily="18" charset="0"/>
              </a:rPr>
              <a:t>buccal</a:t>
            </a:r>
            <a:r>
              <a:rPr lang="en-US" sz="1400" b="0" dirty="0">
                <a:latin typeface="Palatino Linotype" pitchFamily="18" charset="0"/>
              </a:rPr>
              <a:t> mucosa/lips.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Generally non-malignant but carcinomas can develop.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Screening: Baseline endoscopies at 20; annual </a:t>
            </a:r>
            <a:r>
              <a:rPr lang="en-US" sz="1400" b="0" dirty="0" err="1">
                <a:latin typeface="Palatino Linotype" pitchFamily="18" charset="0"/>
              </a:rPr>
              <a:t>sigmoidoscopy</a:t>
            </a:r>
            <a:r>
              <a:rPr lang="en-US" sz="1400" b="0" dirty="0">
                <a:latin typeface="Palatino Linotype" pitchFamily="18" charset="0"/>
              </a:rPr>
              <a:t>.</a:t>
            </a:r>
          </a:p>
          <a:p>
            <a:r>
              <a:rPr lang="en-US" sz="1600" b="1" dirty="0">
                <a:latin typeface="Palatino Linotype" pitchFamily="18" charset="0"/>
              </a:rPr>
              <a:t>Cronkite-Canada Syndrome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Polyposis with alopecia, skin pigmentation, nail atrophy.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Diarrhea common; often fatal despite treatment.</a:t>
            </a:r>
          </a:p>
          <a:p>
            <a:r>
              <a:rPr lang="en-US" sz="1600" b="1" dirty="0">
                <a:latin typeface="Palatino Linotype" pitchFamily="18" charset="0"/>
              </a:rPr>
              <a:t>Cowden’s Syndrome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 err="1">
                <a:latin typeface="Palatino Linotype" pitchFamily="18" charset="0"/>
              </a:rPr>
              <a:t>Hamartomas</a:t>
            </a:r>
            <a:r>
              <a:rPr lang="en-US" sz="1400" b="0" dirty="0">
                <a:latin typeface="Palatino Linotype" pitchFamily="18" charset="0"/>
              </a:rPr>
              <a:t> across </a:t>
            </a:r>
            <a:r>
              <a:rPr lang="en-US" sz="1400" b="0" dirty="0" err="1">
                <a:latin typeface="Palatino Linotype" pitchFamily="18" charset="0"/>
              </a:rPr>
              <a:t>embryonal</a:t>
            </a:r>
            <a:r>
              <a:rPr lang="en-US" sz="1400" b="0" dirty="0">
                <a:latin typeface="Palatino Linotype" pitchFamily="18" charset="0"/>
              </a:rPr>
              <a:t> cell layers; risk of cancers.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Treatment based on symptoms.</a:t>
            </a:r>
          </a:p>
          <a:p>
            <a:r>
              <a:rPr lang="en-US" sz="1600" b="1" dirty="0">
                <a:latin typeface="Palatino Linotype" pitchFamily="18" charset="0"/>
              </a:rPr>
              <a:t>Inflammatory Polyps (</a:t>
            </a:r>
            <a:r>
              <a:rPr lang="en-US" sz="1600" b="1" dirty="0" err="1">
                <a:latin typeface="Palatino Linotype" pitchFamily="18" charset="0"/>
              </a:rPr>
              <a:t>Pseudopolyps</a:t>
            </a:r>
            <a:r>
              <a:rPr lang="en-US" sz="1600" b="1" dirty="0">
                <a:latin typeface="Palatino Linotype" pitchFamily="18" charset="0"/>
              </a:rPr>
              <a:t>)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Common in inflammatory bowel disease.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Non-premalignant but resemble adenomatous polyps.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3910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Inherited Colorectal Carcinoma Syndromes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>
                <a:latin typeface="Palatino Linotype" pitchFamily="18" charset="0"/>
              </a:rPr>
              <a:t>Familial </a:t>
            </a:r>
            <a:r>
              <a:rPr lang="en-US" sz="1800" b="1" dirty="0">
                <a:latin typeface="Palatino Linotype" pitchFamily="18" charset="0"/>
              </a:rPr>
              <a:t>Adenomatous Polyposis (FAP)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Rare autosomal dominant; 1% of colorectal adenocarcinomas.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APC gene mutation on chromosome 5q.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Patients develop multiple adenomatous polyps post-puberty.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Almost certain colorectal cancer risk by age 50.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Treatment: Surgical, type based on factors like age, tumor location.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Extraintestinal</a:t>
            </a:r>
            <a:r>
              <a:rPr lang="en-US" sz="1600" b="0" dirty="0">
                <a:latin typeface="Palatino Linotype" pitchFamily="18" charset="0"/>
              </a:rPr>
              <a:t> manifestations: </a:t>
            </a:r>
            <a:r>
              <a:rPr lang="en-US" sz="1600" b="0" dirty="0" err="1">
                <a:latin typeface="Palatino Linotype" pitchFamily="18" charset="0"/>
              </a:rPr>
              <a:t>desmoid</a:t>
            </a:r>
            <a:r>
              <a:rPr lang="en-US" sz="1600" b="0" dirty="0">
                <a:latin typeface="Palatino Linotype" pitchFamily="18" charset="0"/>
              </a:rPr>
              <a:t> tumors, retinal hypertrophy, CNS tumors.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Desmoid</a:t>
            </a:r>
            <a:r>
              <a:rPr lang="en-US" sz="1600" b="0" dirty="0">
                <a:latin typeface="Palatino Linotype" pitchFamily="18" charset="0"/>
              </a:rPr>
              <a:t> tumors: locally invasive, challenging surgical management.</a:t>
            </a:r>
          </a:p>
          <a:p>
            <a:r>
              <a:rPr lang="en-US" sz="1800" b="1" dirty="0">
                <a:latin typeface="Palatino Linotype" pitchFamily="18" charset="0"/>
              </a:rPr>
              <a:t>Attenuated Familial Adenomatous Polyposis (AFAP)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FAP variant; fewer polyps mainly in right colon.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Over 50% develop colorectal carcinoma around age 55.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APC gene mutations in 30% of AFAP cases.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Treatment often involves total abdominal colectomy with </a:t>
            </a:r>
            <a:r>
              <a:rPr lang="en-US" sz="1600" b="0" dirty="0" err="1">
                <a:latin typeface="Palatino Linotype" pitchFamily="18" charset="0"/>
              </a:rPr>
              <a:t>ileorectal</a:t>
            </a:r>
            <a:r>
              <a:rPr lang="en-US" sz="1600" b="0" dirty="0">
                <a:latin typeface="Palatino Linotype" pitchFamily="18" charset="0"/>
              </a:rPr>
              <a:t> anastomosis.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0081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Inherited Colorectal Carcinoma Syndromes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Lynch Syndrome (HNPCC)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Accounts for 1–3% of colon cancers.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Errors in mismatch repair leading to MSI.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Early onset: avg. 40-45 years; 70% affected will develop cancer.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Proximal colon cancer common; better prognosis.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Risks: 40% synchronous/</a:t>
            </a:r>
            <a:r>
              <a:rPr lang="en-US" sz="1600" b="0" dirty="0" err="1">
                <a:latin typeface="Palatino Linotype" pitchFamily="18" charset="0"/>
              </a:rPr>
              <a:t>metachronous</a:t>
            </a:r>
            <a:r>
              <a:rPr lang="en-US" sz="1600" b="0" dirty="0">
                <a:latin typeface="Palatino Linotype" pitchFamily="18" charset="0"/>
              </a:rPr>
              <a:t> carcinoma; associated with other malignancies (e.g., endometrial).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Diagnosis: Amsterdam I &amp; II criteria; immunohistochemistry &amp; MSI testing.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Mutation significance: e.g., PMS2 or MSH6 = attenuated Lynch syndrome.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Screening: Annual colonoscopy from 20-25 years; consider prophylactic surgeries.</a:t>
            </a:r>
          </a:p>
          <a:p>
            <a:r>
              <a:rPr lang="en-US" sz="1800" b="1" dirty="0">
                <a:latin typeface="Palatino Linotype" pitchFamily="18" charset="0"/>
              </a:rPr>
              <a:t>Familial Colorectal Cancer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Represents 10-15% of colorectal cancer cases.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Risk rises with family history: 12% with one affected first-degree relative; 35% with two.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Screening: Colonoscopy every 5 years from age 40 or 10 years before the earliest family diagnosis.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Genetic pathways: Possible defects in LOH or MSI pathways.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2642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Colorectal Cancer Prevention &amp; Screening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Fecal Occult Blood Testing (FOBT)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Reduces colorectal cancer mortality by 33%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High false positives: 90% of positive tests not cancer-related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Followed by colonoscopy if positive</a:t>
            </a:r>
          </a:p>
          <a:p>
            <a:r>
              <a:rPr lang="en-US" sz="1600" b="1" dirty="0">
                <a:latin typeface="Palatino Linotype" pitchFamily="18" charset="0"/>
              </a:rPr>
              <a:t>Fecal </a:t>
            </a:r>
            <a:r>
              <a:rPr lang="en-US" sz="1600" b="1" dirty="0" err="1">
                <a:latin typeface="Palatino Linotype" pitchFamily="18" charset="0"/>
              </a:rPr>
              <a:t>Immunohistochemical</a:t>
            </a:r>
            <a:r>
              <a:rPr lang="en-US" sz="1600" b="1" dirty="0">
                <a:latin typeface="Palatino Linotype" pitchFamily="18" charset="0"/>
              </a:rPr>
              <a:t> Testing (FIT)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More sensitive &amp; specific than FOBT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Recommended annually for Americans &gt;50 years</a:t>
            </a:r>
          </a:p>
          <a:p>
            <a:r>
              <a:rPr lang="en-US" sz="1600" b="1" dirty="0">
                <a:latin typeface="Palatino Linotype" pitchFamily="18" charset="0"/>
              </a:rPr>
              <a:t>Stool DNA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Detects 92% of colorectal cancers; sensitivity for advanced precancerous lesions: 42%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Evaluates for mutant KRAS, methylated BMP3, and NDRG4 promoter region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Supported as a screening modality every 1-3 years</a:t>
            </a:r>
          </a:p>
          <a:p>
            <a:r>
              <a:rPr lang="en-US" sz="1600" b="1" dirty="0">
                <a:latin typeface="Palatino Linotype" pitchFamily="18" charset="0"/>
              </a:rPr>
              <a:t>Flexible </a:t>
            </a:r>
            <a:r>
              <a:rPr lang="en-US" sz="1600" b="1" dirty="0" err="1">
                <a:latin typeface="Palatino Linotype" pitchFamily="18" charset="0"/>
              </a:rPr>
              <a:t>Sigmoidoscopy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60-70% reduction in colorectal cancer mortality when conducted every 5 years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Detects high-risk individuals with adenomas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Limits: Cannot identify proximal colon lesions</a:t>
            </a:r>
          </a:p>
          <a:p>
            <a:r>
              <a:rPr lang="en-US" sz="1600" b="1" dirty="0">
                <a:latin typeface="Palatino Linotype" pitchFamily="18" charset="0"/>
              </a:rPr>
              <a:t>Combined Approach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Annual FOBT/FIT + flexible </a:t>
            </a:r>
            <a:r>
              <a:rPr lang="en-US" sz="1400" b="0" dirty="0" err="1">
                <a:latin typeface="Palatino Linotype" pitchFamily="18" charset="0"/>
              </a:rPr>
              <a:t>sigmoidoscopy</a:t>
            </a:r>
            <a:r>
              <a:rPr lang="en-US" sz="1400" b="0" dirty="0">
                <a:latin typeface="Palatino Linotype" pitchFamily="18" charset="0"/>
              </a:rPr>
              <a:t> every 5 years has shown reduced colorectal cancer mortality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99656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Colorectal Carcinoma: Spread &amp; Prognosis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Progression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b="1" dirty="0">
                <a:latin typeface="Palatino Linotype" pitchFamily="18" charset="0"/>
              </a:rPr>
              <a:t>Origins</a:t>
            </a:r>
            <a:r>
              <a:rPr lang="en-US" sz="1600" dirty="0">
                <a:latin typeface="Palatino Linotype" pitchFamily="18" charset="0"/>
              </a:rPr>
              <a:t>: Arises in mucosa; invades bowel wall → adjacent tissues → other viscera.</a:t>
            </a:r>
          </a:p>
          <a:p>
            <a:r>
              <a:rPr lang="en-US" sz="1600" b="1" dirty="0">
                <a:latin typeface="Palatino Linotype" pitchFamily="18" charset="0"/>
              </a:rPr>
              <a:t>Complications</a:t>
            </a:r>
            <a:r>
              <a:rPr lang="en-US" sz="1600" dirty="0">
                <a:latin typeface="Palatino Linotype" pitchFamily="18" charset="0"/>
              </a:rPr>
              <a:t>: Can cause colon obstruction and occasionally obstruct other organs (e.g., ureter).</a:t>
            </a:r>
          </a:p>
          <a:p>
            <a:r>
              <a:rPr lang="en-US" sz="1600" b="1" dirty="0">
                <a:latin typeface="Palatino Linotype" pitchFamily="18" charset="0"/>
              </a:rPr>
              <a:t>Lymph Node Involvement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b="1" dirty="0">
                <a:latin typeface="Palatino Linotype" pitchFamily="18" charset="0"/>
              </a:rPr>
              <a:t>Significance</a:t>
            </a:r>
            <a:r>
              <a:rPr lang="en-US" sz="1600" dirty="0">
                <a:latin typeface="Palatino Linotype" pitchFamily="18" charset="0"/>
              </a:rPr>
              <a:t>: Most common spread method; precedes distant metastasis.</a:t>
            </a:r>
          </a:p>
          <a:p>
            <a:r>
              <a:rPr lang="en-US" sz="1600" b="1" dirty="0">
                <a:latin typeface="Palatino Linotype" pitchFamily="18" charset="0"/>
              </a:rPr>
              <a:t>Factors</a:t>
            </a:r>
            <a:r>
              <a:rPr lang="en-US" sz="1600" dirty="0">
                <a:latin typeface="Palatino Linotype" pitchFamily="18" charset="0"/>
              </a:rPr>
              <a:t>: Tumor size, histology, </a:t>
            </a:r>
            <a:r>
              <a:rPr lang="en-US" sz="1600" dirty="0" err="1">
                <a:latin typeface="Palatino Linotype" pitchFamily="18" charset="0"/>
              </a:rPr>
              <a:t>lymphovascular</a:t>
            </a:r>
            <a:r>
              <a:rPr lang="en-US" sz="1600" dirty="0">
                <a:latin typeface="Palatino Linotype" pitchFamily="18" charset="0"/>
              </a:rPr>
              <a:t> invasion, and invasion depth.</a:t>
            </a:r>
          </a:p>
          <a:p>
            <a:r>
              <a:rPr lang="en-US" sz="1600" b="1" dirty="0">
                <a:latin typeface="Palatino Linotype" pitchFamily="18" charset="0"/>
              </a:rPr>
              <a:t>Risk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Carcinoma in situ (Tis): No lymph node metastasis risk.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Small lesions (T1, T2): 5% - 20% risk.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Larger lesions (T3, T4): &gt;50% risk.</a:t>
            </a:r>
          </a:p>
          <a:p>
            <a:r>
              <a:rPr lang="en-US" sz="1600" b="1" dirty="0">
                <a:latin typeface="Palatino Linotype" pitchFamily="18" charset="0"/>
              </a:rPr>
              <a:t>Prognosis</a:t>
            </a:r>
            <a:r>
              <a:rPr lang="en-US" sz="1600" dirty="0">
                <a:latin typeface="Palatino Linotype" pitchFamily="18" charset="0"/>
              </a:rPr>
              <a:t>: &gt;4 involved nodes (N2) → poor prognosis.</a:t>
            </a:r>
          </a:p>
          <a:p>
            <a:r>
              <a:rPr lang="en-US" sz="1600" b="1" dirty="0">
                <a:latin typeface="Palatino Linotype" pitchFamily="18" charset="0"/>
              </a:rPr>
              <a:t>Distant Metastasis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b="1" dirty="0">
                <a:latin typeface="Palatino Linotype" pitchFamily="18" charset="0"/>
              </a:rPr>
              <a:t>Most common</a:t>
            </a:r>
            <a:r>
              <a:rPr lang="en-US" sz="1600" dirty="0">
                <a:latin typeface="Palatino Linotype" pitchFamily="18" charset="0"/>
              </a:rPr>
              <a:t>: Liver (via portal venous system).</a:t>
            </a:r>
          </a:p>
          <a:p>
            <a:r>
              <a:rPr lang="en-US" sz="1600" b="1" dirty="0">
                <a:latin typeface="Palatino Linotype" pitchFamily="18" charset="0"/>
              </a:rPr>
              <a:t>Other sites</a:t>
            </a:r>
            <a:r>
              <a:rPr lang="en-US" sz="1600" dirty="0">
                <a:latin typeface="Palatino Linotype" pitchFamily="18" charset="0"/>
              </a:rPr>
              <a:t>: Lung (rarely in isolation).</a:t>
            </a:r>
          </a:p>
          <a:p>
            <a:r>
              <a:rPr lang="en-US" sz="1600" b="1" dirty="0" err="1">
                <a:latin typeface="Palatino Linotype" pitchFamily="18" charset="0"/>
              </a:rPr>
              <a:t>Carcinomatosis</a:t>
            </a:r>
            <a:r>
              <a:rPr lang="en-US" sz="1600" dirty="0">
                <a:latin typeface="Palatino Linotype" pitchFamily="18" charset="0"/>
              </a:rPr>
              <a:t>: Diffuse peritoneal metastases; very poor prognosis.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8918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Staging &amp; Preoperative Evaluation of Colorectal Carcinoma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052736"/>
            <a:ext cx="7488237" cy="5327650"/>
          </a:xfrm>
        </p:spPr>
        <p:txBody>
          <a:bodyPr/>
          <a:lstStyle/>
          <a:p>
            <a:r>
              <a:rPr lang="en-US" sz="1400" b="1" dirty="0" smtClean="0">
                <a:latin typeface="Palatino Linotype" pitchFamily="18" charset="0"/>
              </a:rPr>
              <a:t>Clinical Presentation</a:t>
            </a:r>
            <a:r>
              <a:rPr lang="en-US" sz="1400" dirty="0" smtClean="0">
                <a:latin typeface="Palatino Linotype" pitchFamily="18" charset="0"/>
              </a:rPr>
              <a:t>:</a:t>
            </a:r>
          </a:p>
          <a:p>
            <a:r>
              <a:rPr lang="en-US" sz="1400" dirty="0" smtClean="0">
                <a:latin typeface="Palatino Linotype" pitchFamily="18" charset="0"/>
              </a:rPr>
              <a:t>Common symptoms: Change in bowel habits, rectal bleeding.</a:t>
            </a:r>
          </a:p>
          <a:p>
            <a:r>
              <a:rPr lang="en-US" sz="1400" dirty="0" smtClean="0">
                <a:latin typeface="Palatino Linotype" pitchFamily="18" charset="0"/>
              </a:rPr>
              <a:t>Advanced symptoms: Abdominal pain, bloating, obstruction (more common in left-sided tumors).</a:t>
            </a:r>
          </a:p>
          <a:p>
            <a:r>
              <a:rPr lang="en-US" sz="1400" dirty="0" smtClean="0">
                <a:latin typeface="Palatino Linotype" pitchFamily="18" charset="0"/>
              </a:rPr>
              <a:t>Other: Asymptomatic, unexplained anemia, weight loss.</a:t>
            </a:r>
          </a:p>
          <a:p>
            <a:r>
              <a:rPr lang="en-US" sz="1400" b="1" dirty="0" smtClean="0">
                <a:latin typeface="Palatino Linotype" pitchFamily="18" charset="0"/>
              </a:rPr>
              <a:t>AJCC TNM Staging</a:t>
            </a:r>
            <a:r>
              <a:rPr lang="en-US" sz="1400" dirty="0" smtClean="0">
                <a:latin typeface="Palatino Linotype" pitchFamily="18" charset="0"/>
              </a:rPr>
              <a:t>:</a:t>
            </a:r>
          </a:p>
          <a:p>
            <a:r>
              <a:rPr lang="en-US" sz="1400" b="1" dirty="0" smtClean="0">
                <a:latin typeface="Palatino Linotype" pitchFamily="18" charset="0"/>
              </a:rPr>
              <a:t>Stage I</a:t>
            </a:r>
            <a:r>
              <a:rPr lang="en-US" sz="1400" dirty="0" smtClean="0">
                <a:latin typeface="Palatino Linotype" pitchFamily="18" charset="0"/>
              </a:rPr>
              <a:t>: Tumors in </a:t>
            </a:r>
            <a:r>
              <a:rPr lang="en-US" sz="1400" dirty="0" err="1" smtClean="0">
                <a:latin typeface="Palatino Linotype" pitchFamily="18" charset="0"/>
              </a:rPr>
              <a:t>submucosa</a:t>
            </a:r>
            <a:r>
              <a:rPr lang="en-US" sz="1400" dirty="0" smtClean="0">
                <a:latin typeface="Palatino Linotype" pitchFamily="18" charset="0"/>
              </a:rPr>
              <a:t> (T1) or muscularis propria (T2) without nodal metastases.</a:t>
            </a:r>
          </a:p>
          <a:p>
            <a:r>
              <a:rPr lang="en-US" sz="1400" b="1" dirty="0" smtClean="0">
                <a:latin typeface="Palatino Linotype" pitchFamily="18" charset="0"/>
              </a:rPr>
              <a:t>Stage II</a:t>
            </a:r>
            <a:r>
              <a:rPr lang="en-US" sz="1400" dirty="0" smtClean="0">
                <a:latin typeface="Palatino Linotype" pitchFamily="18" charset="0"/>
              </a:rPr>
              <a:t>: Tumors through bowel wall without nodal metastases (T3, T4).</a:t>
            </a:r>
          </a:p>
          <a:p>
            <a:r>
              <a:rPr lang="en-US" sz="1400" b="1" dirty="0" smtClean="0">
                <a:latin typeface="Palatino Linotype" pitchFamily="18" charset="0"/>
              </a:rPr>
              <a:t>Stage III</a:t>
            </a:r>
            <a:r>
              <a:rPr lang="en-US" sz="1400" dirty="0" smtClean="0">
                <a:latin typeface="Palatino Linotype" pitchFamily="18" charset="0"/>
              </a:rPr>
              <a:t>: Any T stage with nodal metastases.</a:t>
            </a:r>
          </a:p>
          <a:p>
            <a:r>
              <a:rPr lang="en-US" sz="1400" b="1" dirty="0" smtClean="0">
                <a:latin typeface="Palatino Linotype" pitchFamily="18" charset="0"/>
              </a:rPr>
              <a:t>Stage IV</a:t>
            </a:r>
            <a:r>
              <a:rPr lang="en-US" sz="1400" dirty="0" smtClean="0">
                <a:latin typeface="Palatino Linotype" pitchFamily="18" charset="0"/>
              </a:rPr>
              <a:t>: Distant metastases.</a:t>
            </a:r>
          </a:p>
          <a:p>
            <a:r>
              <a:rPr lang="en-US" sz="1400" b="1" dirty="0" smtClean="0">
                <a:latin typeface="Palatino Linotype" pitchFamily="18" charset="0"/>
              </a:rPr>
              <a:t>Prognostic Indicators</a:t>
            </a:r>
            <a:r>
              <a:rPr lang="en-US" sz="1400" dirty="0" smtClean="0">
                <a:latin typeface="Palatino Linotype" pitchFamily="18" charset="0"/>
              </a:rPr>
              <a:t>:</a:t>
            </a:r>
          </a:p>
          <a:p>
            <a:r>
              <a:rPr lang="en-US" sz="1400" dirty="0" smtClean="0">
                <a:latin typeface="Palatino Linotype" pitchFamily="18" charset="0"/>
              </a:rPr>
              <a:t>Nodal involvement: Most significant.</a:t>
            </a:r>
          </a:p>
          <a:p>
            <a:r>
              <a:rPr lang="en-US" sz="1400" dirty="0" smtClean="0">
                <a:latin typeface="Palatino Linotype" pitchFamily="18" charset="0"/>
              </a:rPr>
              <a:t>Other factors: Tumor characteristics, differentiation level, histology, vascular invasion, DNA aneuploidy, and preoperative CEA.</a:t>
            </a:r>
          </a:p>
          <a:p>
            <a:r>
              <a:rPr lang="en-US" sz="1400" b="1" dirty="0" smtClean="0">
                <a:latin typeface="Palatino Linotype" pitchFamily="18" charset="0"/>
              </a:rPr>
              <a:t>5-year survival</a:t>
            </a:r>
            <a:r>
              <a:rPr lang="en-US" sz="1400" dirty="0" smtClean="0">
                <a:latin typeface="Palatino Linotype" pitchFamily="18" charset="0"/>
              </a:rPr>
              <a:t>: Decreases with staging progression; Stage IV is low, but </a:t>
            </a:r>
            <a:r>
              <a:rPr lang="en-US" sz="1400" dirty="0" err="1" smtClean="0">
                <a:latin typeface="Palatino Linotype" pitchFamily="18" charset="0"/>
              </a:rPr>
              <a:t>metastasectomy</a:t>
            </a:r>
            <a:r>
              <a:rPr lang="en-US" sz="1400" dirty="0" smtClean="0">
                <a:latin typeface="Palatino Linotype" pitchFamily="18" charset="0"/>
              </a:rPr>
              <a:t> can result in cure for select patients.</a:t>
            </a:r>
          </a:p>
          <a:p>
            <a:r>
              <a:rPr lang="en-US" sz="1400" b="1" dirty="0" smtClean="0">
                <a:latin typeface="Palatino Linotype" pitchFamily="18" charset="0"/>
              </a:rPr>
              <a:t>Preoperative Evaluation</a:t>
            </a:r>
            <a:r>
              <a:rPr lang="en-US" sz="1400" dirty="0" smtClean="0">
                <a:latin typeface="Palatino Linotype" pitchFamily="18" charset="0"/>
              </a:rPr>
              <a:t>:</a:t>
            </a:r>
          </a:p>
          <a:p>
            <a:r>
              <a:rPr lang="en-US" sz="1400" dirty="0" smtClean="0">
                <a:latin typeface="Palatino Linotype" pitchFamily="18" charset="0"/>
              </a:rPr>
              <a:t>Colonoscopy for synchronous tumors.</a:t>
            </a:r>
          </a:p>
          <a:p>
            <a:r>
              <a:rPr lang="en-US" sz="1400" dirty="0" smtClean="0">
                <a:latin typeface="Palatino Linotype" pitchFamily="18" charset="0"/>
              </a:rPr>
              <a:t>Rectal examination, </a:t>
            </a:r>
            <a:r>
              <a:rPr lang="en-US" sz="1400" dirty="0" err="1" smtClean="0">
                <a:latin typeface="Palatino Linotype" pitchFamily="18" charset="0"/>
              </a:rPr>
              <a:t>proctoscopy</a:t>
            </a:r>
            <a:r>
              <a:rPr lang="en-US" sz="1400" dirty="0" smtClean="0">
                <a:latin typeface="Palatino Linotype" pitchFamily="18" charset="0"/>
              </a:rPr>
              <a:t> for rectal tumors.</a:t>
            </a:r>
          </a:p>
          <a:p>
            <a:r>
              <a:rPr lang="en-US" sz="1400" dirty="0" smtClean="0">
                <a:latin typeface="Palatino Linotype" pitchFamily="18" charset="0"/>
              </a:rPr>
              <a:t>Imaging: </a:t>
            </a:r>
            <a:r>
              <a:rPr lang="en-US" sz="1400" dirty="0" err="1" smtClean="0">
                <a:latin typeface="Palatino Linotype" pitchFamily="18" charset="0"/>
              </a:rPr>
              <a:t>endorectal</a:t>
            </a:r>
            <a:r>
              <a:rPr lang="en-US" sz="1400" dirty="0" smtClean="0">
                <a:latin typeface="Palatino Linotype" pitchFamily="18" charset="0"/>
              </a:rPr>
              <a:t> ultrasound/MRI, CT (chest/abdominal/pelvic), and PET for certain conditions.</a:t>
            </a:r>
          </a:p>
          <a:p>
            <a:r>
              <a:rPr lang="en-US" sz="1400" b="1" dirty="0" smtClean="0">
                <a:latin typeface="Palatino Linotype" pitchFamily="18" charset="0"/>
              </a:rPr>
              <a:t>Note</a:t>
            </a:r>
            <a:r>
              <a:rPr lang="en-US" sz="1400" dirty="0" smtClean="0">
                <a:latin typeface="Palatino Linotype" pitchFamily="18" charset="0"/>
              </a:rPr>
              <a:t>: Avoid mechanical bowel preparation if obstruction is suspected.</a:t>
            </a:r>
          </a:p>
          <a:p>
            <a:endParaRPr lang="en-US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581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Principles of Colonic Carcinoma Therapy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80728"/>
            <a:ext cx="7488237" cy="5327650"/>
          </a:xfrm>
        </p:spPr>
        <p:txBody>
          <a:bodyPr/>
          <a:lstStyle/>
          <a:p>
            <a:r>
              <a:rPr lang="en-US" sz="1600" b="1" dirty="0" smtClean="0">
                <a:latin typeface="Palatino Linotype" pitchFamily="18" charset="0"/>
              </a:rPr>
              <a:t>Primary </a:t>
            </a:r>
            <a:r>
              <a:rPr lang="en-US" sz="1600" b="1" dirty="0">
                <a:latin typeface="Palatino Linotype" pitchFamily="18" charset="0"/>
              </a:rPr>
              <a:t>Objective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dirty="0">
                <a:latin typeface="Palatino Linotype" pitchFamily="18" charset="0"/>
              </a:rPr>
              <a:t>Remove primary tumor and its </a:t>
            </a:r>
            <a:r>
              <a:rPr lang="en-US" sz="1600" dirty="0" err="1">
                <a:latin typeface="Palatino Linotype" pitchFamily="18" charset="0"/>
              </a:rPr>
              <a:t>lymphovascular</a:t>
            </a:r>
            <a:r>
              <a:rPr lang="en-US" sz="1600" dirty="0">
                <a:latin typeface="Palatino Linotype" pitchFamily="18" charset="0"/>
              </a:rPr>
              <a:t> supply.</a:t>
            </a:r>
          </a:p>
          <a:p>
            <a:r>
              <a:rPr lang="en-US" sz="1600" b="1" dirty="0">
                <a:latin typeface="Palatino Linotype" pitchFamily="18" charset="0"/>
              </a:rPr>
              <a:t>Key Considerations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dirty="0">
                <a:latin typeface="Palatino Linotype" pitchFamily="18" charset="0"/>
              </a:rPr>
              <a:t>Length of bowel resection is based on tumor's vascular supply.</a:t>
            </a:r>
          </a:p>
          <a:p>
            <a:r>
              <a:rPr lang="en-US" sz="1600" dirty="0">
                <a:latin typeface="Palatino Linotype" pitchFamily="18" charset="0"/>
              </a:rPr>
              <a:t>Adjacent organ invasion: En bloc resection.</a:t>
            </a:r>
          </a:p>
          <a:p>
            <a:r>
              <a:rPr lang="en-US" sz="1600" dirty="0">
                <a:latin typeface="Palatino Linotype" pitchFamily="18" charset="0"/>
              </a:rPr>
              <a:t>Total colectomy if: synchronous cancers, strong family history or field defect.</a:t>
            </a:r>
          </a:p>
          <a:p>
            <a:r>
              <a:rPr lang="en-US" sz="1600" dirty="0" err="1">
                <a:latin typeface="Palatino Linotype" pitchFamily="18" charset="0"/>
              </a:rPr>
              <a:t>Metachronous</a:t>
            </a:r>
            <a:r>
              <a:rPr lang="en-US" sz="1600" dirty="0">
                <a:latin typeface="Palatino Linotype" pitchFamily="18" charset="0"/>
              </a:rPr>
              <a:t> tumors: Take note of ligated mesenteric vessels during the initial colectomy.</a:t>
            </a:r>
          </a:p>
          <a:p>
            <a:r>
              <a:rPr lang="en-US" sz="1600" b="1" dirty="0">
                <a:latin typeface="Palatino Linotype" pitchFamily="18" charset="0"/>
              </a:rPr>
              <a:t>Lymph Node Considerations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dirty="0">
                <a:latin typeface="Palatino Linotype" pitchFamily="18" charset="0"/>
              </a:rPr>
              <a:t>Historically, ≥12 lymph nodes in specimen indicated adequate staging.</a:t>
            </a:r>
          </a:p>
          <a:p>
            <a:r>
              <a:rPr lang="en-US" sz="1600" dirty="0">
                <a:latin typeface="Palatino Linotype" pitchFamily="18" charset="0"/>
              </a:rPr>
              <a:t>Recent studies challenge the 12-node benchmark.</a:t>
            </a:r>
          </a:p>
          <a:p>
            <a:r>
              <a:rPr lang="en-US" sz="1600" dirty="0">
                <a:latin typeface="Palatino Linotype" pitchFamily="18" charset="0"/>
              </a:rPr>
              <a:t>Focus also on number of negative nodes and lymph node ratio for improved staging.</a:t>
            </a:r>
          </a:p>
          <a:p>
            <a:r>
              <a:rPr lang="en-US" sz="1600" b="1" dirty="0">
                <a:latin typeface="Palatino Linotype" pitchFamily="18" charset="0"/>
              </a:rPr>
              <a:t>Metastatic Disease Encountered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b="1" dirty="0">
                <a:latin typeface="Palatino Linotype" pitchFamily="18" charset="0"/>
              </a:rPr>
              <a:t>Low volume</a:t>
            </a:r>
            <a:r>
              <a:rPr lang="en-US" sz="1600" dirty="0">
                <a:latin typeface="Palatino Linotype" pitchFamily="18" charset="0"/>
              </a:rPr>
              <a:t>: Consider proceeding with resection.</a:t>
            </a:r>
          </a:p>
          <a:p>
            <a:r>
              <a:rPr lang="en-US" sz="1600" b="1" dirty="0">
                <a:latin typeface="Palatino Linotype" pitchFamily="18" charset="0"/>
              </a:rPr>
              <a:t>High volume (e.g., </a:t>
            </a:r>
            <a:r>
              <a:rPr lang="en-US" sz="1600" b="1" dirty="0" err="1">
                <a:latin typeface="Palatino Linotype" pitchFamily="18" charset="0"/>
              </a:rPr>
              <a:t>carcinomatosis</a:t>
            </a:r>
            <a:r>
              <a:rPr lang="en-US" sz="1600" b="1" dirty="0">
                <a:latin typeface="Palatino Linotype" pitchFamily="18" charset="0"/>
              </a:rPr>
              <a:t>)</a:t>
            </a:r>
            <a:r>
              <a:rPr lang="en-US" sz="1600" dirty="0">
                <a:latin typeface="Palatino Linotype" pitchFamily="18" charset="0"/>
              </a:rPr>
              <a:t>: Abort operation for early systemic chemotherapy.</a:t>
            </a:r>
          </a:p>
          <a:p>
            <a:r>
              <a:rPr lang="en-US" sz="1600" dirty="0">
                <a:latin typeface="Palatino Linotype" pitchFamily="18" charset="0"/>
              </a:rPr>
              <a:t>Some centers advocate diagnostic laparoscopy for high metastasis risk cases.</a:t>
            </a:r>
          </a:p>
          <a:p>
            <a:r>
              <a:rPr lang="en-US" sz="1600" b="1" dirty="0">
                <a:latin typeface="Palatino Linotype" pitchFamily="18" charset="0"/>
              </a:rPr>
              <a:t>Palliative Approaches</a:t>
            </a:r>
            <a:r>
              <a:rPr lang="en-US" sz="1600" dirty="0">
                <a:latin typeface="Palatino Linotype" pitchFamily="18" charset="0"/>
              </a:rPr>
              <a:t>:</a:t>
            </a:r>
          </a:p>
          <a:p>
            <a:r>
              <a:rPr lang="en-US" sz="1600" dirty="0">
                <a:latin typeface="Palatino Linotype" pitchFamily="18" charset="0"/>
              </a:rPr>
              <a:t>Bypass or proximal stoma for obstructing lesions.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0642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Stage-Specific Therapy for Colonic Carcinoma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7488237" cy="5327650"/>
          </a:xfrm>
        </p:spPr>
        <p:txBody>
          <a:bodyPr/>
          <a:lstStyle/>
          <a:p>
            <a:r>
              <a:rPr lang="en-US" sz="1400" b="1" dirty="0" smtClean="0">
                <a:latin typeface="Palatino Linotype" pitchFamily="18" charset="0"/>
              </a:rPr>
              <a:t>Stage </a:t>
            </a:r>
            <a:r>
              <a:rPr lang="en-US" sz="1400" b="1" dirty="0">
                <a:latin typeface="Palatino Linotype" pitchFamily="18" charset="0"/>
              </a:rPr>
              <a:t>0 (Tis, N0, M0)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r>
              <a:rPr lang="en-US" sz="1400" dirty="0">
                <a:latin typeface="Palatino Linotype" pitchFamily="18" charset="0"/>
              </a:rPr>
              <a:t>High-grade dysplasia: Increased invasive carcinoma risk.</a:t>
            </a:r>
          </a:p>
          <a:p>
            <a:r>
              <a:rPr lang="en-US" sz="1400" dirty="0">
                <a:latin typeface="Palatino Linotype" pitchFamily="18" charset="0"/>
              </a:rPr>
              <a:t>Treatment: Complete excision, frequent colonoscopy follow-up, possible segmental resection if incomplete removal.</a:t>
            </a:r>
          </a:p>
          <a:p>
            <a:r>
              <a:rPr lang="en-US" sz="1400" b="1" dirty="0">
                <a:latin typeface="Palatino Linotype" pitchFamily="18" charset="0"/>
              </a:rPr>
              <a:t>Stage I: Malignant Polyp (T1, N0, M0)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r>
              <a:rPr lang="en-US" sz="1400" dirty="0">
                <a:latin typeface="Palatino Linotype" pitchFamily="18" charset="0"/>
              </a:rPr>
              <a:t>Risk based on depth of invasion and lesion type.</a:t>
            </a:r>
          </a:p>
          <a:p>
            <a:r>
              <a:rPr lang="en-US" sz="1400" dirty="0">
                <a:latin typeface="Palatino Linotype" pitchFamily="18" charset="0"/>
              </a:rPr>
              <a:t>Superficial lesions: Low risk.</a:t>
            </a:r>
          </a:p>
          <a:p>
            <a:r>
              <a:rPr lang="en-US" sz="1400" dirty="0">
                <a:latin typeface="Palatino Linotype" pitchFamily="18" charset="0"/>
              </a:rPr>
              <a:t>Factors for high risk: </a:t>
            </a:r>
            <a:r>
              <a:rPr lang="en-US" sz="1400" dirty="0" err="1">
                <a:latin typeface="Palatino Linotype" pitchFamily="18" charset="0"/>
              </a:rPr>
              <a:t>Lymphovascular</a:t>
            </a:r>
            <a:r>
              <a:rPr lang="en-US" sz="1400" dirty="0">
                <a:latin typeface="Palatino Linotype" pitchFamily="18" charset="0"/>
              </a:rPr>
              <a:t> invasion, poor histology, tumor budding.</a:t>
            </a:r>
          </a:p>
          <a:p>
            <a:r>
              <a:rPr lang="en-US" sz="1400" dirty="0">
                <a:latin typeface="Palatino Linotype" pitchFamily="18" charset="0"/>
              </a:rPr>
              <a:t>Treatment: Usually segmental colectomy.</a:t>
            </a:r>
          </a:p>
          <a:p>
            <a:r>
              <a:rPr lang="en-US" sz="1400" b="1" dirty="0">
                <a:latin typeface="Palatino Linotype" pitchFamily="18" charset="0"/>
              </a:rPr>
              <a:t>Stages I &amp; II: Localized Colon Carcinoma (T1-3, N0, M0)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r>
              <a:rPr lang="en-US" sz="1400" dirty="0">
                <a:latin typeface="Palatino Linotype" pitchFamily="18" charset="0"/>
              </a:rPr>
              <a:t>Majority cured with surgical resection.</a:t>
            </a:r>
          </a:p>
          <a:p>
            <a:r>
              <a:rPr lang="en-US" sz="1400" dirty="0">
                <a:latin typeface="Palatino Linotype" pitchFamily="18" charset="0"/>
              </a:rPr>
              <a:t>Chemotherapy for high-risk stage II remains controversial.</a:t>
            </a:r>
          </a:p>
          <a:p>
            <a:r>
              <a:rPr lang="en-US" sz="1400" dirty="0">
                <a:latin typeface="Palatino Linotype" pitchFamily="18" charset="0"/>
              </a:rPr>
              <a:t>Molecular profiling: Unproven but potential.</a:t>
            </a:r>
          </a:p>
          <a:p>
            <a:r>
              <a:rPr lang="en-US" sz="1400" b="1" dirty="0">
                <a:latin typeface="Palatino Linotype" pitchFamily="18" charset="0"/>
              </a:rPr>
              <a:t>Stage III: Lymph Node Metastasis (</a:t>
            </a:r>
            <a:r>
              <a:rPr lang="en-US" sz="1400" b="1" dirty="0" err="1">
                <a:latin typeface="Palatino Linotype" pitchFamily="18" charset="0"/>
              </a:rPr>
              <a:t>Tany</a:t>
            </a:r>
            <a:r>
              <a:rPr lang="en-US" sz="1400" b="1" dirty="0">
                <a:latin typeface="Palatino Linotype" pitchFamily="18" charset="0"/>
              </a:rPr>
              <a:t>, N1, M0)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r>
              <a:rPr lang="en-US" sz="1400" dirty="0">
                <a:latin typeface="Palatino Linotype" pitchFamily="18" charset="0"/>
              </a:rPr>
              <a:t>High recurrence risk.</a:t>
            </a:r>
          </a:p>
          <a:p>
            <a:r>
              <a:rPr lang="en-US" sz="1400" dirty="0">
                <a:latin typeface="Palatino Linotype" pitchFamily="18" charset="0"/>
              </a:rPr>
              <a:t>Treatment: 5-Fluorouracil-based regimens &amp; </a:t>
            </a:r>
            <a:r>
              <a:rPr lang="en-US" sz="1400" dirty="0" err="1">
                <a:latin typeface="Palatino Linotype" pitchFamily="18" charset="0"/>
              </a:rPr>
              <a:t>oxaliplatin</a:t>
            </a:r>
            <a:r>
              <a:rPr lang="en-US" sz="1400" dirty="0">
                <a:latin typeface="Palatino Linotype" pitchFamily="18" charset="0"/>
              </a:rPr>
              <a:t>.</a:t>
            </a:r>
          </a:p>
          <a:p>
            <a:r>
              <a:rPr lang="en-US" sz="1400" dirty="0">
                <a:latin typeface="Palatino Linotype" pitchFamily="18" charset="0"/>
              </a:rPr>
              <a:t>Note: MSI status predicts good prognosis.</a:t>
            </a:r>
          </a:p>
          <a:p>
            <a:r>
              <a:rPr lang="en-US" sz="1400" b="1" dirty="0">
                <a:latin typeface="Palatino Linotype" pitchFamily="18" charset="0"/>
              </a:rPr>
              <a:t>Stage IV: Distant Metastasis (</a:t>
            </a:r>
            <a:r>
              <a:rPr lang="en-US" sz="1400" b="1" dirty="0" err="1">
                <a:latin typeface="Palatino Linotype" pitchFamily="18" charset="0"/>
              </a:rPr>
              <a:t>Tany</a:t>
            </a:r>
            <a:r>
              <a:rPr lang="en-US" sz="1400" b="1" dirty="0">
                <a:latin typeface="Palatino Linotype" pitchFamily="18" charset="0"/>
              </a:rPr>
              <a:t>, </a:t>
            </a:r>
            <a:r>
              <a:rPr lang="en-US" sz="1400" b="1" dirty="0" err="1">
                <a:latin typeface="Palatino Linotype" pitchFamily="18" charset="0"/>
              </a:rPr>
              <a:t>Nany</a:t>
            </a:r>
            <a:r>
              <a:rPr lang="en-US" sz="1400" b="1" dirty="0">
                <a:latin typeface="Palatino Linotype" pitchFamily="18" charset="0"/>
              </a:rPr>
              <a:t>, M1)</a:t>
            </a:r>
            <a:r>
              <a:rPr lang="en-US" sz="1400" dirty="0">
                <a:latin typeface="Palatino Linotype" pitchFamily="18" charset="0"/>
              </a:rPr>
              <a:t>:</a:t>
            </a:r>
          </a:p>
          <a:p>
            <a:r>
              <a:rPr lang="en-US" sz="1400" dirty="0">
                <a:latin typeface="Palatino Linotype" pitchFamily="18" charset="0"/>
              </a:rPr>
              <a:t>Limited survival.</a:t>
            </a:r>
          </a:p>
          <a:p>
            <a:r>
              <a:rPr lang="en-US" sz="1400" dirty="0">
                <a:latin typeface="Palatino Linotype" pitchFamily="18" charset="0"/>
              </a:rPr>
              <a:t>Systemic chemotherapy generally recommended.</a:t>
            </a:r>
          </a:p>
          <a:p>
            <a:r>
              <a:rPr lang="en-US" sz="1400" dirty="0">
                <a:latin typeface="Palatino Linotype" pitchFamily="18" charset="0"/>
              </a:rPr>
              <a:t>Potentially curable </a:t>
            </a:r>
            <a:r>
              <a:rPr lang="en-US" sz="1400" dirty="0" err="1">
                <a:latin typeface="Palatino Linotype" pitchFamily="18" charset="0"/>
              </a:rPr>
              <a:t>metastasectomy</a:t>
            </a:r>
            <a:r>
              <a:rPr lang="en-US" sz="1400" dirty="0">
                <a:latin typeface="Palatino Linotype" pitchFamily="18" charset="0"/>
              </a:rPr>
              <a:t> for isolated metastases, primarily liver or lung.</a:t>
            </a:r>
          </a:p>
          <a:p>
            <a:r>
              <a:rPr lang="en-US" sz="1400" dirty="0">
                <a:latin typeface="Palatino Linotype" pitchFamily="18" charset="0"/>
              </a:rPr>
              <a:t>Treatment focus: Palliation (e.g., colonic stenting, bypass).</a:t>
            </a:r>
          </a:p>
          <a:p>
            <a:endParaRPr lang="en-US" sz="14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915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Principles &amp; Approaches in Rectal Carcinoma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>
                <a:latin typeface="Palatino Linotype" pitchFamily="18" charset="0"/>
              </a:rPr>
              <a:t>Resection </a:t>
            </a:r>
            <a:r>
              <a:rPr lang="en-US" sz="1800" b="1" dirty="0">
                <a:latin typeface="Palatino Linotype" pitchFamily="18" charset="0"/>
              </a:rPr>
              <a:t>Principles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r>
              <a:rPr lang="en-US" sz="1800" dirty="0">
                <a:latin typeface="Palatino Linotype" pitchFamily="18" charset="0"/>
              </a:rPr>
              <a:t>Similar biology to colonic adenocarcinoma.</a:t>
            </a:r>
          </a:p>
          <a:p>
            <a:r>
              <a:rPr lang="en-US" sz="1800" dirty="0">
                <a:latin typeface="Palatino Linotype" pitchFamily="18" charset="0"/>
              </a:rPr>
              <a:t>Challenge: Pelvic anatomy, proximity to vital structures.</a:t>
            </a:r>
          </a:p>
          <a:p>
            <a:r>
              <a:rPr lang="en-US" sz="1800" dirty="0">
                <a:latin typeface="Palatino Linotype" pitchFamily="18" charset="0"/>
              </a:rPr>
              <a:t>High local recurrence risk due to anatomic pelvis limitations.</a:t>
            </a:r>
          </a:p>
          <a:p>
            <a:r>
              <a:rPr lang="en-US" sz="1800" dirty="0">
                <a:latin typeface="Palatino Linotype" pitchFamily="18" charset="0"/>
              </a:rPr>
              <a:t>Pelvic structure advantage: More receptive to radiation.</a:t>
            </a:r>
          </a:p>
          <a:p>
            <a:r>
              <a:rPr lang="en-US" sz="1800" b="1" dirty="0">
                <a:latin typeface="Palatino Linotype" pitchFamily="18" charset="0"/>
              </a:rPr>
              <a:t>Local Therapy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r>
              <a:rPr lang="en-US" sz="1800" b="1" dirty="0" err="1">
                <a:latin typeface="Palatino Linotype" pitchFamily="18" charset="0"/>
              </a:rPr>
              <a:t>Transanal</a:t>
            </a:r>
            <a:r>
              <a:rPr lang="en-US" sz="1800" b="1" dirty="0">
                <a:latin typeface="Palatino Linotype" pitchFamily="18" charset="0"/>
              </a:rPr>
              <a:t> Access</a:t>
            </a:r>
            <a:r>
              <a:rPr lang="en-US" sz="1800" dirty="0">
                <a:latin typeface="Palatino Linotype" pitchFamily="18" charset="0"/>
              </a:rPr>
              <a:t>: Suitable for distal 10 cm of the rectum.</a:t>
            </a:r>
          </a:p>
          <a:p>
            <a:r>
              <a:rPr lang="en-US" sz="1800" b="1" dirty="0" err="1">
                <a:latin typeface="Palatino Linotype" pitchFamily="18" charset="0"/>
              </a:rPr>
              <a:t>Transanal</a:t>
            </a:r>
            <a:r>
              <a:rPr lang="en-US" sz="1800" b="1" dirty="0">
                <a:latin typeface="Palatino Linotype" pitchFamily="18" charset="0"/>
              </a:rPr>
              <a:t> Excision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Ideal for </a:t>
            </a:r>
            <a:r>
              <a:rPr lang="en-US" sz="1600" b="0" dirty="0" err="1">
                <a:latin typeface="Palatino Linotype" pitchFamily="18" charset="0"/>
              </a:rPr>
              <a:t>noncircumferential</a:t>
            </a:r>
            <a:r>
              <a:rPr lang="en-US" sz="1600" b="0" dirty="0">
                <a:latin typeface="Palatino Linotype" pitchFamily="18" charset="0"/>
              </a:rPr>
              <a:t> benign adenomas.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Use cautiously for T1 lesions and limited cases of T2.</a:t>
            </a:r>
          </a:p>
          <a:p>
            <a:r>
              <a:rPr lang="en-US" sz="1800" b="1" dirty="0">
                <a:latin typeface="Palatino Linotype" pitchFamily="18" charset="0"/>
              </a:rPr>
              <a:t>Advanced Techniques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TEM &amp; TAMIS: Enables higher rectum access (up to 15 cm).</a:t>
            </a:r>
          </a:p>
          <a:p>
            <a:r>
              <a:rPr lang="en-US" sz="1800" b="1" dirty="0">
                <a:latin typeface="Palatino Linotype" pitchFamily="18" charset="0"/>
              </a:rPr>
              <a:t>Ablative Techniques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Electrocautery</a:t>
            </a:r>
            <a:r>
              <a:rPr lang="en-US" sz="1600" b="0" dirty="0">
                <a:latin typeface="Palatino Linotype" pitchFamily="18" charset="0"/>
              </a:rPr>
              <a:t> or </a:t>
            </a:r>
            <a:r>
              <a:rPr lang="en-US" sz="1600" b="0" dirty="0" err="1">
                <a:latin typeface="Palatino Linotype" pitchFamily="18" charset="0"/>
              </a:rPr>
              <a:t>endocavitary</a:t>
            </a:r>
            <a:r>
              <a:rPr lang="en-US" sz="1600" b="0" dirty="0">
                <a:latin typeface="Palatino Linotype" pitchFamily="18" charset="0"/>
              </a:rPr>
              <a:t> radiation.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Limitations: No pathologic specimen retrieval.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Use case: High-risk patients, limited life span.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99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Palatino Linotype" pitchFamily="18" charset="0"/>
              </a:rPr>
              <a:t>Colonic Physiology &amp; </a:t>
            </a:r>
            <a:r>
              <a:rPr lang="en-US" sz="2800" b="1" dirty="0" err="1">
                <a:latin typeface="Palatino Linotype" pitchFamily="18" charset="0"/>
              </a:rPr>
              <a:t>Microflora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Fluid and Electrolyte Exchanges: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Water Absorption: 90% from </a:t>
            </a:r>
            <a:r>
              <a:rPr lang="en-US" sz="1600" b="0" dirty="0" err="1">
                <a:latin typeface="Palatino Linotype" pitchFamily="18" charset="0"/>
              </a:rPr>
              <a:t>ileal</a:t>
            </a:r>
            <a:r>
              <a:rPr lang="en-US" sz="1600" b="0" dirty="0">
                <a:latin typeface="Palatino Linotype" pitchFamily="18" charset="0"/>
              </a:rPr>
              <a:t> fluid (up to 5L/day).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Sodium Absorption: Active via Na+/K+ ATPase (up to 400 </a:t>
            </a:r>
            <a:r>
              <a:rPr lang="en-US" sz="1600" b="0" dirty="0" err="1">
                <a:latin typeface="Palatino Linotype" pitchFamily="18" charset="0"/>
              </a:rPr>
              <a:t>mEq</a:t>
            </a:r>
            <a:r>
              <a:rPr lang="en-US" sz="1600" b="0" dirty="0">
                <a:latin typeface="Palatino Linotype" pitchFamily="18" charset="0"/>
              </a:rPr>
              <a:t>/day).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Potassium: Active secretion &amp; passive absorption.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Chloride: Active via chloride-bicarbonate exchange.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Ammonia: Absorption depends on intraluminal pH &amp; bacterial action.</a:t>
            </a:r>
          </a:p>
          <a:p>
            <a:r>
              <a:rPr lang="en-US" sz="1800" b="1" dirty="0">
                <a:latin typeface="Palatino Linotype" pitchFamily="18" charset="0"/>
              </a:rPr>
              <a:t>Short-Chain Fatty Acids: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Sources: Bacterial fermentation of carbohydrates.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Importance: Energy source for colonic mucosa &amp; sodium transport.</a:t>
            </a:r>
          </a:p>
          <a:p>
            <a:r>
              <a:rPr lang="en-US" sz="1800" b="1" dirty="0">
                <a:latin typeface="Palatino Linotype" pitchFamily="18" charset="0"/>
              </a:rPr>
              <a:t>Colonic </a:t>
            </a:r>
            <a:r>
              <a:rPr lang="en-US" sz="1800" b="1" dirty="0" err="1">
                <a:latin typeface="Palatino Linotype" pitchFamily="18" charset="0"/>
              </a:rPr>
              <a:t>Microflora</a:t>
            </a:r>
            <a:r>
              <a:rPr lang="en-US" sz="1800" b="1" dirty="0">
                <a:latin typeface="Palatino Linotype" pitchFamily="18" charset="0"/>
              </a:rPr>
              <a:t>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Composition: 30% of fecal dry weight; Anaerobes predominant.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Functions: Carbohydrate &amp; protein breakdown, metabolism of bilirubin, bile acids, estrogen, cholesterol, and Vitamin K production.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"Colonization Resistance": Suppresses pathogenic microorganisms.</a:t>
            </a:r>
          </a:p>
          <a:p>
            <a:r>
              <a:rPr lang="en-US" sz="1800" b="1" dirty="0">
                <a:latin typeface="Palatino Linotype" pitchFamily="18" charset="0"/>
              </a:rPr>
              <a:t>Intestinal Gas: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Origin: Swallowed air, blood diffusion, intraluminal production.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Components: Nitrogen, oxygen, carbon dioxide, hydrogen, methane.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Gas volume: 100-200 mL in GIT; 400-1200 mL/d released as flatus.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8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Palatino Linotype" pitchFamily="18" charset="0"/>
              </a:rPr>
              <a:t>Total </a:t>
            </a:r>
            <a:r>
              <a:rPr lang="en-US" sz="2800" b="1" dirty="0" err="1">
                <a:latin typeface="Palatino Linotype" pitchFamily="18" charset="0"/>
              </a:rPr>
              <a:t>Mesorectal</a:t>
            </a:r>
            <a:r>
              <a:rPr lang="en-US" sz="2800" b="1" dirty="0">
                <a:latin typeface="Palatino Linotype" pitchFamily="18" charset="0"/>
              </a:rPr>
              <a:t> Excision (TME) in Rectal Carcinoma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Palatino Linotype" pitchFamily="18" charset="0"/>
              </a:rPr>
              <a:t>Radical </a:t>
            </a:r>
            <a:r>
              <a:rPr lang="en-US" sz="2000" dirty="0">
                <a:latin typeface="Palatino Linotype" pitchFamily="18" charset="0"/>
              </a:rPr>
              <a:t>resection is the standard for most rectal carcinomas.</a:t>
            </a:r>
          </a:p>
          <a:p>
            <a:r>
              <a:rPr lang="en-US" sz="2000" dirty="0">
                <a:latin typeface="Palatino Linotype" pitchFamily="18" charset="0"/>
              </a:rPr>
              <a:t>TME involves sharp dissection along anatomic planes to ensure complete mesentery resection.</a:t>
            </a:r>
          </a:p>
          <a:p>
            <a:r>
              <a:rPr lang="en-US" sz="2000" dirty="0">
                <a:latin typeface="Palatino Linotype" pitchFamily="18" charset="0"/>
              </a:rPr>
              <a:t>Benefits of TME: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Decreases local recurrence rates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Improves long-term survival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Less blood loss and risk to pelvic nerves than blunt dissection</a:t>
            </a:r>
          </a:p>
          <a:p>
            <a:r>
              <a:rPr lang="en-US" sz="2000" dirty="0">
                <a:latin typeface="Palatino Linotype" pitchFamily="18" charset="0"/>
              </a:rPr>
              <a:t>Recurrence of rectal cancer has poor prognosis; extensive involvement might necessitate pelvic </a:t>
            </a:r>
            <a:r>
              <a:rPr lang="en-US" sz="2000" dirty="0" err="1">
                <a:latin typeface="Palatino Linotype" pitchFamily="18" charset="0"/>
              </a:rPr>
              <a:t>exenteration</a:t>
            </a:r>
            <a:r>
              <a:rPr lang="en-US" sz="2000" dirty="0">
                <a:latin typeface="Palatino Linotype" pitchFamily="18" charset="0"/>
              </a:rPr>
              <a:t>.</a:t>
            </a:r>
          </a:p>
          <a:p>
            <a:r>
              <a:rPr lang="en-US" sz="2000" dirty="0">
                <a:latin typeface="Palatino Linotype" pitchFamily="18" charset="0"/>
              </a:rPr>
              <a:t>Pre-treatment staging often employs </a:t>
            </a:r>
            <a:r>
              <a:rPr lang="en-US" sz="2000" dirty="0" err="1">
                <a:latin typeface="Palatino Linotype" pitchFamily="18" charset="0"/>
              </a:rPr>
              <a:t>endorectal</a:t>
            </a:r>
            <a:r>
              <a:rPr lang="en-US" sz="2000" dirty="0">
                <a:latin typeface="Palatino Linotype" pitchFamily="18" charset="0"/>
              </a:rPr>
              <a:t> ultrasound or MRI.</a:t>
            </a:r>
          </a:p>
          <a:p>
            <a:r>
              <a:rPr lang="en-US" sz="2000" dirty="0" err="1">
                <a:latin typeface="Palatino Linotype" pitchFamily="18" charset="0"/>
              </a:rPr>
              <a:t>Chemoradiation</a:t>
            </a:r>
            <a:r>
              <a:rPr lang="en-US" sz="2000" dirty="0">
                <a:latin typeface="Palatino Linotype" pitchFamily="18" charset="0"/>
              </a:rPr>
              <a:t> can be recommended based on staging.</a:t>
            </a:r>
          </a:p>
          <a:p>
            <a:r>
              <a:rPr lang="en-US" sz="2000" dirty="0">
                <a:latin typeface="Palatino Linotype" pitchFamily="18" charset="0"/>
              </a:rPr>
              <a:t>Radical resection in advanced stages may require multidisciplinary teams.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03061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Palatino Linotype" pitchFamily="18" charset="0"/>
              </a:rPr>
              <a:t>Follow-Up &amp; Surveillance in Colorectal Cancer Patients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Risk</a:t>
            </a:r>
            <a:r>
              <a:rPr lang="en-US" sz="2000" dirty="0">
                <a:latin typeface="Palatino Linotype" pitchFamily="18" charset="0"/>
              </a:rPr>
              <a:t>: Recurrent or </a:t>
            </a:r>
            <a:r>
              <a:rPr lang="en-US" sz="2000" dirty="0" err="1">
                <a:latin typeface="Palatino Linotype" pitchFamily="18" charset="0"/>
              </a:rPr>
              <a:t>metachronous</a:t>
            </a:r>
            <a:r>
              <a:rPr lang="en-US" sz="2000" dirty="0">
                <a:latin typeface="Palatino Linotype" pitchFamily="18" charset="0"/>
              </a:rPr>
              <a:t> disease.</a:t>
            </a:r>
          </a:p>
          <a:p>
            <a:r>
              <a:rPr lang="en-US" sz="2000" b="1" dirty="0">
                <a:latin typeface="Palatino Linotype" pitchFamily="18" charset="0"/>
              </a:rPr>
              <a:t>Colonoscopy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Within 12 months post-diagnosis.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Every 3-5 years if results are normal.</a:t>
            </a:r>
          </a:p>
          <a:p>
            <a:r>
              <a:rPr lang="en-US" sz="2000" b="1" dirty="0">
                <a:latin typeface="Palatino Linotype" pitchFamily="18" charset="0"/>
              </a:rPr>
              <a:t>Recurrent Cancer Detection</a:t>
            </a:r>
            <a:r>
              <a:rPr lang="en-US" sz="20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Majority within 2 years post-diagnosis.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Endoscopic checks for rectal tumors: Every 3-6 months (first 3 years), then biannually.</a:t>
            </a:r>
          </a:p>
          <a:p>
            <a:r>
              <a:rPr lang="en-US" sz="2000" b="1" dirty="0">
                <a:latin typeface="Palatino Linotype" pitchFamily="18" charset="0"/>
              </a:rPr>
              <a:t>CEA Levels</a:t>
            </a:r>
            <a:r>
              <a:rPr lang="en-US" sz="2000" dirty="0">
                <a:latin typeface="Palatino Linotype" pitchFamily="18" charset="0"/>
              </a:rPr>
              <a:t>: Every 3-6 months (first 2 years).</a:t>
            </a:r>
          </a:p>
          <a:p>
            <a:r>
              <a:rPr lang="en-US" sz="2000" b="1" dirty="0">
                <a:latin typeface="Palatino Linotype" pitchFamily="18" charset="0"/>
              </a:rPr>
              <a:t>CT Scans</a:t>
            </a:r>
            <a:r>
              <a:rPr lang="en-US" sz="2000" dirty="0">
                <a:latin typeface="Palatino Linotype" pitchFamily="18" charset="0"/>
              </a:rPr>
              <a:t>: Annually for 5 years.</a:t>
            </a:r>
          </a:p>
          <a:p>
            <a:r>
              <a:rPr lang="en-US" sz="2000" b="1" dirty="0">
                <a:latin typeface="Palatino Linotype" pitchFamily="18" charset="0"/>
              </a:rPr>
              <a:t>Note</a:t>
            </a:r>
            <a:r>
              <a:rPr lang="en-US" sz="2000" dirty="0">
                <a:latin typeface="Palatino Linotype" pitchFamily="18" charset="0"/>
              </a:rPr>
              <a:t>: Intensive surveillance detects resectable recurrences, but survival benefit unproven. Tailor approach per patient.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35709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Managing Recurrent Colorectal Carcinoma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Recurrence Rate</a:t>
            </a:r>
            <a:r>
              <a:rPr lang="en-US" sz="1800" dirty="0">
                <a:latin typeface="Palatino Linotype" pitchFamily="18" charset="0"/>
              </a:rPr>
              <a:t>: 20-40% post curative-intent surgery.</a:t>
            </a:r>
          </a:p>
          <a:p>
            <a:r>
              <a:rPr lang="en-US" sz="1800" b="1" dirty="0">
                <a:latin typeface="Palatino Linotype" pitchFamily="18" charset="0"/>
              </a:rPr>
              <a:t>Timing</a:t>
            </a:r>
            <a:r>
              <a:rPr lang="en-US" sz="1800" dirty="0">
                <a:latin typeface="Palatino Linotype" pitchFamily="18" charset="0"/>
              </a:rPr>
              <a:t>: Majority within 2 years; </a:t>
            </a:r>
            <a:r>
              <a:rPr lang="en-US" sz="1800" dirty="0" err="1">
                <a:latin typeface="Palatino Linotype" pitchFamily="18" charset="0"/>
              </a:rPr>
              <a:t>chemoradiation</a:t>
            </a:r>
            <a:r>
              <a:rPr lang="en-US" sz="1800" dirty="0">
                <a:latin typeface="Palatino Linotype" pitchFamily="18" charset="0"/>
              </a:rPr>
              <a:t> may delay.</a:t>
            </a:r>
          </a:p>
          <a:p>
            <a:r>
              <a:rPr lang="en-US" sz="1800" b="1" dirty="0">
                <a:latin typeface="Palatino Linotype" pitchFamily="18" charset="0"/>
              </a:rPr>
              <a:t>Types of Recurrence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Distant metastases (common).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Localized recurrence (salvage surgery candidate).</a:t>
            </a:r>
          </a:p>
          <a:p>
            <a:r>
              <a:rPr lang="en-US" sz="1800" b="1" dirty="0">
                <a:latin typeface="Palatino Linotype" pitchFamily="18" charset="0"/>
              </a:rPr>
              <a:t>Site of Recurrence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Colon cancer: Abdomen, liver, lungs.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Rectal cancer: Challenging due to pelvic proximity.</a:t>
            </a:r>
          </a:p>
          <a:p>
            <a:r>
              <a:rPr lang="en-US" sz="1800" b="1" dirty="0">
                <a:latin typeface="Palatino Linotype" pitchFamily="18" charset="0"/>
              </a:rPr>
              <a:t>Treatment Steps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Adjuvant therapy (if not received).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Salvage surgery with goal: Negative tumor margins.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Radical resection may include pelvic </a:t>
            </a:r>
            <a:r>
              <a:rPr lang="en-US" sz="1600" b="0" dirty="0" err="1">
                <a:latin typeface="Palatino Linotype" pitchFamily="18" charset="0"/>
              </a:rPr>
              <a:t>exenteration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Intraoperative radiation (for uncertain margins).</a:t>
            </a:r>
          </a:p>
          <a:p>
            <a:r>
              <a:rPr lang="en-US" sz="1800" b="1" dirty="0">
                <a:latin typeface="Palatino Linotype" pitchFamily="18" charset="0"/>
              </a:rPr>
              <a:t>Diagnostics</a:t>
            </a:r>
            <a:r>
              <a:rPr lang="en-US" sz="1800" dirty="0">
                <a:latin typeface="Palatino Linotype" pitchFamily="18" charset="0"/>
              </a:rPr>
              <a:t>: Pelvic MRI, CT of chest, abdomen, pelvis, PET scan.</a:t>
            </a:r>
          </a:p>
          <a:p>
            <a:r>
              <a:rPr lang="en-US" sz="1800" b="1" dirty="0">
                <a:latin typeface="Palatino Linotype" pitchFamily="18" charset="0"/>
              </a:rPr>
              <a:t>Outcome</a:t>
            </a:r>
            <a:r>
              <a:rPr lang="en-US" sz="1800" dirty="0">
                <a:latin typeface="Palatino Linotype" pitchFamily="18" charset="0"/>
              </a:rPr>
              <a:t>: Radical salvage surgery can extend survival for select patients.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7841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Minimally Invasive Techniques in Colorectal Resection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Laparoscopic Colectomy for Cancer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Initial concerns: Port site recurrence, oncologic adequacy.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Multi-institutional studies (e.g., COST, COLOR, CLASSICC) confirmed oncologic equivalence to open surgery.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Appropriate when conducted by trained surgeons.</a:t>
            </a:r>
          </a:p>
          <a:p>
            <a:r>
              <a:rPr lang="en-US" sz="1800" b="1" dirty="0">
                <a:latin typeface="Palatino Linotype" pitchFamily="18" charset="0"/>
              </a:rPr>
              <a:t>Robotic Surgery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Recent alternative for minimally invasive colectomy.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Oncologically</a:t>
            </a:r>
            <a:r>
              <a:rPr lang="en-US" sz="1600" b="0" dirty="0">
                <a:latin typeface="Palatino Linotype" pitchFamily="18" charset="0"/>
              </a:rPr>
              <a:t> equivalent in early studies.</a:t>
            </a:r>
          </a:p>
          <a:p>
            <a:r>
              <a:rPr lang="en-US" sz="1800" b="1" dirty="0">
                <a:latin typeface="Palatino Linotype" pitchFamily="18" charset="0"/>
              </a:rPr>
              <a:t>Laparoscopic for Rectal Cancer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More controversial due to technical challenges.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Pros: Less blood loss, quicker bowel function return, shorter hospital stay.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Concerns: CRM positivity rate and TME inadequacy in certain trials.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Current evidence: Not superior to open surgery; subset specificities exist.</a:t>
            </a:r>
          </a:p>
          <a:p>
            <a:r>
              <a:rPr lang="en-US" sz="1800" b="1" dirty="0">
                <a:latin typeface="Palatino Linotype" pitchFamily="18" charset="0"/>
              </a:rPr>
              <a:t>Robotic vs. Laparoscopic in Rectal Cancer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Robotic's</a:t>
            </a:r>
            <a:r>
              <a:rPr lang="en-US" sz="1600" b="0" dirty="0">
                <a:latin typeface="Palatino Linotype" pitchFamily="18" charset="0"/>
              </a:rPr>
              <a:t> potential advantages: Improved visualization, wristed instruments.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Awaiting results from ROLARR trial for more insights.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34256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Palatino Linotype" pitchFamily="18" charset="0"/>
              </a:rPr>
              <a:t>Rare Colorectal Neoplasms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7488237" cy="5327650"/>
          </a:xfrm>
        </p:spPr>
        <p:txBody>
          <a:bodyPr/>
          <a:lstStyle/>
          <a:p>
            <a:r>
              <a:rPr lang="en-US" sz="1800" b="1" dirty="0">
                <a:latin typeface="Palatino Linotype" pitchFamily="18" charset="0"/>
              </a:rPr>
              <a:t>Neuroendocrine Tumors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Common in GI tract, 25% in rectum.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Small ones (&lt;1 cm) mostly benign, &gt;2 cm often metastasize.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Local resection for small; radical resection for large or poorly differentiated.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Proximal colon tumors: less common, often malignant.</a:t>
            </a:r>
          </a:p>
          <a:p>
            <a:r>
              <a:rPr lang="en-US" sz="1800" b="1" dirty="0">
                <a:latin typeface="Palatino Linotype" pitchFamily="18" charset="0"/>
              </a:rPr>
              <a:t>Mixed </a:t>
            </a:r>
            <a:r>
              <a:rPr lang="en-US" sz="1800" b="1" dirty="0" err="1">
                <a:latin typeface="Palatino Linotype" pitchFamily="18" charset="0"/>
              </a:rPr>
              <a:t>Adenoneuroendocrine</a:t>
            </a:r>
            <a:r>
              <a:rPr lang="en-US" sz="1800" b="1" dirty="0">
                <a:latin typeface="Palatino Linotype" pitchFamily="18" charset="0"/>
              </a:rPr>
              <a:t> Carcinomas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Combination of neuroendocrine and adenocarcinomas.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Follow adenocarcinoma treatment protocols.</a:t>
            </a:r>
          </a:p>
          <a:p>
            <a:r>
              <a:rPr lang="en-US" sz="1800" b="1" dirty="0" err="1">
                <a:latin typeface="Palatino Linotype" pitchFamily="18" charset="0"/>
              </a:rPr>
              <a:t>Lipomas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Benign, mostly in </a:t>
            </a:r>
            <a:r>
              <a:rPr lang="en-US" sz="1600" b="0" dirty="0" err="1">
                <a:latin typeface="Palatino Linotype" pitchFamily="18" charset="0"/>
              </a:rPr>
              <a:t>submucosa</a:t>
            </a:r>
            <a:r>
              <a:rPr lang="en-US" sz="1600" b="0" dirty="0">
                <a:latin typeface="Palatino Linotype" pitchFamily="18" charset="0"/>
              </a:rPr>
              <a:t>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Asymptomatic; &gt;2 cm may cause issues and need resection.</a:t>
            </a:r>
          </a:p>
          <a:p>
            <a:r>
              <a:rPr lang="en-US" sz="1800" b="1" dirty="0">
                <a:latin typeface="Palatino Linotype" pitchFamily="18" charset="0"/>
              </a:rPr>
              <a:t>Lymphoma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Rare in colon and rectum, 10% of GI lymphomas.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Resection for localized; adjuvant therapy based on stage.</a:t>
            </a:r>
          </a:p>
          <a:p>
            <a:r>
              <a:rPr lang="en-US" sz="1800" b="1" dirty="0">
                <a:latin typeface="Palatino Linotype" pitchFamily="18" charset="0"/>
              </a:rPr>
              <a:t>Leiomyoma and </a:t>
            </a:r>
            <a:r>
              <a:rPr lang="en-US" sz="1800" b="1" dirty="0" err="1">
                <a:latin typeface="Palatino Linotype" pitchFamily="18" charset="0"/>
              </a:rPr>
              <a:t>Leiomyosarcoma</a:t>
            </a:r>
            <a:r>
              <a:rPr lang="en-US" sz="1800" dirty="0">
                <a:latin typeface="Palatino Linotype" pitchFamily="18" charset="0"/>
              </a:rPr>
              <a:t>: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Leiomyomas</a:t>
            </a:r>
            <a:r>
              <a:rPr lang="en-US" sz="1600" b="0" dirty="0">
                <a:latin typeface="Palatino Linotype" pitchFamily="18" charset="0"/>
              </a:rPr>
              <a:t>: benign, resection suggested due to malignancy differentiation challenge.</a:t>
            </a:r>
          </a:p>
          <a:p>
            <a:pPr lvl="1"/>
            <a:r>
              <a:rPr lang="en-US" sz="1600" b="0" dirty="0" err="1">
                <a:latin typeface="Palatino Linotype" pitchFamily="18" charset="0"/>
              </a:rPr>
              <a:t>Leiomyosarcomas</a:t>
            </a:r>
            <a:r>
              <a:rPr lang="en-US" sz="1600" b="0" dirty="0">
                <a:latin typeface="Palatino Linotype" pitchFamily="18" charset="0"/>
              </a:rPr>
              <a:t>: rare, often in rectum, requires radical resection, poor prognosis.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790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Colonic Motility, Defecation &amp; Continence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6588953" cy="5327650"/>
          </a:xfrm>
        </p:spPr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Motility: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No cyclic motor activity like the small intestine.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Displays intermittent contractions: low or high amplitude.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High-amplitude propagated contractions create “mass movements.”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Cholinergic activation enhances colonic motility.</a:t>
            </a:r>
          </a:p>
          <a:p>
            <a:r>
              <a:rPr lang="en-US" sz="1600" b="1" dirty="0">
                <a:latin typeface="Palatino Linotype" pitchFamily="18" charset="0"/>
              </a:rPr>
              <a:t>Defecation: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Coordinated: colonic movement, intra-abdominal &amp; rectal pressure, pelvic floor relaxation.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“Sampling reflex” distinguishes stool types in the anal canal.</a:t>
            </a:r>
          </a:p>
          <a:p>
            <a:pPr lvl="1"/>
            <a:r>
              <a:rPr lang="en-US" sz="1400" b="0" dirty="0" err="1">
                <a:latin typeface="Palatino Linotype" pitchFamily="18" charset="0"/>
              </a:rPr>
              <a:t>Valsalva</a:t>
            </a:r>
            <a:r>
              <a:rPr lang="en-US" sz="1400" b="0" dirty="0">
                <a:latin typeface="Palatino Linotype" pitchFamily="18" charset="0"/>
              </a:rPr>
              <a:t> maneuver aligns with rectal contraction &amp; anal canal opening.</a:t>
            </a:r>
          </a:p>
          <a:p>
            <a:r>
              <a:rPr lang="en-US" sz="1600" b="1" dirty="0">
                <a:latin typeface="Palatino Linotype" pitchFamily="18" charset="0"/>
              </a:rPr>
              <a:t>Continence: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Requirements: Rectal wall compliance, neurogenic control, and functional sphincters.</a:t>
            </a:r>
          </a:p>
          <a:p>
            <a:pPr lvl="1"/>
            <a:r>
              <a:rPr lang="en-US" sz="1400" b="0" dirty="0" err="1">
                <a:latin typeface="Palatino Linotype" pitchFamily="18" charset="0"/>
              </a:rPr>
              <a:t>Puborectalis</a:t>
            </a:r>
            <a:r>
              <a:rPr lang="en-US" sz="1400" b="0" dirty="0">
                <a:latin typeface="Palatino Linotype" pitchFamily="18" charset="0"/>
              </a:rPr>
              <a:t> creates a “sling” for force distribution.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Internal &amp; external sphincters: resting &amp; voluntary tones respectively.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Liquid stools can compromise continence mechanisms.</a:t>
            </a:r>
          </a:p>
          <a:p>
            <a:r>
              <a:rPr lang="en-US" sz="1600" b="1" dirty="0">
                <a:latin typeface="Palatino Linotype" pitchFamily="18" charset="0"/>
              </a:rPr>
              <a:t>Clinical Assessment: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Emphasize medical/surgical history, obstetrical history, and prior surgeries.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Consider family history of colorectal diseases &amp; other malignancies.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Medication history vital due to potential gastrointestinal symptoms.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Abdomen inspection and digital rectal exam crucial before intervention.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457" y="2996952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80728"/>
            <a:ext cx="242887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74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Foundations of Clinical Evaluation in </a:t>
            </a:r>
            <a:r>
              <a:rPr lang="en-US" sz="2400" b="1" dirty="0" err="1">
                <a:latin typeface="Palatino Linotype" pitchFamily="18" charset="0"/>
              </a:rPr>
              <a:t>Coloproctology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7488237" cy="5327650"/>
          </a:xfrm>
        </p:spPr>
        <p:txBody>
          <a:bodyPr/>
          <a:lstStyle/>
          <a:p>
            <a:r>
              <a:rPr lang="en-US" sz="2000" b="1" dirty="0">
                <a:latin typeface="Palatino Linotype" pitchFamily="18" charset="0"/>
              </a:rPr>
              <a:t>Initial Approach: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Obtain complete medical history.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Physical examination targeting colon, rectum, and anus.</a:t>
            </a:r>
          </a:p>
          <a:p>
            <a:r>
              <a:rPr lang="en-US" sz="2000" b="1" dirty="0">
                <a:latin typeface="Palatino Linotype" pitchFamily="18" charset="0"/>
              </a:rPr>
              <a:t>Key History Elements: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Past medical and surgical events.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Prior intestinal or </a:t>
            </a:r>
            <a:r>
              <a:rPr lang="en-US" sz="1800" b="0" dirty="0" err="1">
                <a:latin typeface="Palatino Linotype" pitchFamily="18" charset="0"/>
              </a:rPr>
              <a:t>anorectal</a:t>
            </a:r>
            <a:r>
              <a:rPr lang="en-US" sz="1800" b="0" dirty="0">
                <a:latin typeface="Palatino Linotype" pitchFamily="18" charset="0"/>
              </a:rPr>
              <a:t> surgeries.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Obstetrical history for pelvic floor or sphincter damage.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Family history: colorectal disease, polyps, and cancers.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Any history suggesting genetic syndromes.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Comprehensive medication history for potential GI symptoms.</a:t>
            </a:r>
          </a:p>
          <a:p>
            <a:r>
              <a:rPr lang="en-US" sz="2000" b="1" dirty="0">
                <a:latin typeface="Palatino Linotype" pitchFamily="18" charset="0"/>
              </a:rPr>
              <a:t>Before Surgical Intervention: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Assess the adequacy of prior medical treatment.</a:t>
            </a:r>
          </a:p>
          <a:p>
            <a:r>
              <a:rPr lang="en-US" sz="2000" b="1" dirty="0">
                <a:latin typeface="Palatino Linotype" pitchFamily="18" charset="0"/>
              </a:rPr>
              <a:t>Essential Examinations:</a:t>
            </a:r>
            <a:endParaRPr lang="en-US" sz="2000" dirty="0">
              <a:latin typeface="Palatino Linotype" pitchFamily="18" charset="0"/>
            </a:endParaRPr>
          </a:p>
          <a:p>
            <a:pPr lvl="1"/>
            <a:r>
              <a:rPr lang="en-US" sz="1800" b="0" dirty="0">
                <a:latin typeface="Palatino Linotype" pitchFamily="18" charset="0"/>
              </a:rPr>
              <a:t>Abdominal assessment.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Visual inspection of anus and perineum.</a:t>
            </a:r>
          </a:p>
          <a:p>
            <a:pPr lvl="1"/>
            <a:r>
              <a:rPr lang="en-US" sz="1800" b="0" dirty="0">
                <a:latin typeface="Palatino Linotype" pitchFamily="18" charset="0"/>
              </a:rPr>
              <a:t>Thorough digital rectal exam.</a:t>
            </a:r>
          </a:p>
          <a:p>
            <a:endParaRPr lang="en-US" sz="20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Endoscopic Techniques in </a:t>
            </a:r>
            <a:r>
              <a:rPr lang="en-US" sz="2400" b="1" dirty="0" err="1">
                <a:latin typeface="Palatino Linotype" pitchFamily="18" charset="0"/>
              </a:rPr>
              <a:t>Coloproctology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7488237" cy="5327650"/>
          </a:xfrm>
        </p:spPr>
        <p:txBody>
          <a:bodyPr/>
          <a:lstStyle/>
          <a:p>
            <a:r>
              <a:rPr lang="en-US" sz="1800" b="1" dirty="0" err="1">
                <a:latin typeface="Palatino Linotype" pitchFamily="18" charset="0"/>
              </a:rPr>
              <a:t>Anoscopy</a:t>
            </a:r>
            <a:r>
              <a:rPr lang="en-US" sz="1800" b="1" dirty="0">
                <a:latin typeface="Palatino Linotype" pitchFamily="18" charset="0"/>
              </a:rPr>
              <a:t>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8 cm instrument for anal canal.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Rotation for complete visualization.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Avoid if severe perianal pain without anesthesia.</a:t>
            </a:r>
          </a:p>
          <a:p>
            <a:r>
              <a:rPr lang="en-US" sz="1800" b="1" dirty="0" err="1">
                <a:latin typeface="Palatino Linotype" pitchFamily="18" charset="0"/>
              </a:rPr>
              <a:t>Proctoscopy</a:t>
            </a:r>
            <a:r>
              <a:rPr lang="en-US" sz="1800" b="1" dirty="0">
                <a:latin typeface="Palatino Linotype" pitchFamily="18" charset="0"/>
              </a:rPr>
              <a:t>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Rigid scope for rectum &amp; distal sigmoid.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Length: 25 cm; Varying diameters (common: 15-19mm).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Special platforms: TEM (large polyps/tumors) &amp; TAMIS (no </a:t>
            </a:r>
            <a:r>
              <a:rPr lang="en-US" sz="1600" b="0" dirty="0" err="1">
                <a:latin typeface="Palatino Linotype" pitchFamily="18" charset="0"/>
              </a:rPr>
              <a:t>proctoscope</a:t>
            </a:r>
            <a:r>
              <a:rPr lang="en-US" sz="1600" b="0" dirty="0">
                <a:latin typeface="Palatino Linotype" pitchFamily="18" charset="0"/>
              </a:rPr>
              <a:t>).</a:t>
            </a:r>
          </a:p>
          <a:p>
            <a:r>
              <a:rPr lang="en-US" sz="1800" b="1" dirty="0">
                <a:latin typeface="Palatino Linotype" pitchFamily="18" charset="0"/>
              </a:rPr>
              <a:t>Flexible </a:t>
            </a:r>
            <a:r>
              <a:rPr lang="en-US" sz="1800" b="1" dirty="0" err="1">
                <a:latin typeface="Palatino Linotype" pitchFamily="18" charset="0"/>
              </a:rPr>
              <a:t>Sigmoidoscopy</a:t>
            </a:r>
            <a:r>
              <a:rPr lang="en-US" sz="1800" b="1" dirty="0">
                <a:latin typeface="Palatino Linotype" pitchFamily="18" charset="0"/>
              </a:rPr>
              <a:t> &amp; Colonoscopy: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Length: 60 cm (</a:t>
            </a:r>
            <a:r>
              <a:rPr lang="en-US" sz="1600" b="0" dirty="0" err="1">
                <a:latin typeface="Palatino Linotype" pitchFamily="18" charset="0"/>
              </a:rPr>
              <a:t>sigmoidoscopy</a:t>
            </a:r>
            <a:r>
              <a:rPr lang="en-US" sz="1600" b="0" dirty="0">
                <a:latin typeface="Palatino Linotype" pitchFamily="18" charset="0"/>
              </a:rPr>
              <a:t>) &amp; 100-160 cm (colonoscopy).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Use: Diagnostic and therapeutic.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Caution with </a:t>
            </a:r>
            <a:r>
              <a:rPr lang="en-US" sz="1600" b="0" dirty="0" err="1">
                <a:latin typeface="Palatino Linotype" pitchFamily="18" charset="0"/>
              </a:rPr>
              <a:t>electrocautery</a:t>
            </a:r>
            <a:r>
              <a:rPr lang="en-US" sz="1600" b="0" dirty="0">
                <a:latin typeface="Palatino Linotype" pitchFamily="18" charset="0"/>
              </a:rPr>
              <a:t> (risk of gas explosion).</a:t>
            </a:r>
          </a:p>
          <a:p>
            <a:r>
              <a:rPr lang="en-US" sz="1800" b="1" dirty="0">
                <a:latin typeface="Palatino Linotype" pitchFamily="18" charset="0"/>
              </a:rPr>
              <a:t>Capsule Endoscopy:</a:t>
            </a:r>
            <a:endParaRPr lang="en-US" sz="1800" dirty="0">
              <a:latin typeface="Palatino Linotype" pitchFamily="18" charset="0"/>
            </a:endParaRPr>
          </a:p>
          <a:p>
            <a:pPr lvl="1"/>
            <a:r>
              <a:rPr lang="en-US" sz="1600" b="0" dirty="0">
                <a:latin typeface="Palatino Linotype" pitchFamily="18" charset="0"/>
              </a:rPr>
              <a:t>Ingestible camera; Radiofrequency transmission.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Primarily for small bowel lesions.</a:t>
            </a:r>
          </a:p>
          <a:p>
            <a:pPr lvl="1"/>
            <a:r>
              <a:rPr lang="en-US" sz="1600" b="0" dirty="0">
                <a:latin typeface="Palatino Linotype" pitchFamily="18" charset="0"/>
              </a:rPr>
              <a:t>Advancements: Maneuverable capsules, dissolvable obstruction-detection capsules.</a:t>
            </a:r>
          </a:p>
          <a:p>
            <a:endParaRPr lang="en-US" sz="1800" dirty="0">
              <a:latin typeface="Palatino Linotyp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80728"/>
            <a:ext cx="2790825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37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>
                <a:latin typeface="Palatino Linotype" pitchFamily="18" charset="0"/>
              </a:rPr>
              <a:t>Diagnostic Imaging in Colorectal Medicine</a:t>
            </a:r>
            <a:endParaRPr lang="en-US" sz="2400" dirty="0">
              <a:latin typeface="Palatino Linotyp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7488237" cy="5327650"/>
          </a:xfrm>
        </p:spPr>
        <p:txBody>
          <a:bodyPr/>
          <a:lstStyle/>
          <a:p>
            <a:r>
              <a:rPr lang="en-US" sz="1600" b="1" dirty="0">
                <a:latin typeface="Palatino Linotype" pitchFamily="18" charset="0"/>
              </a:rPr>
              <a:t>Plain X-Rays and Contrast: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Evaluates suspected colon and rectal diseases.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Useful for: Free intra-abdominal air, bowel obstructions, volvulus.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Contrast types: </a:t>
            </a:r>
            <a:r>
              <a:rPr lang="en-US" sz="1400" b="0" dirty="0" err="1">
                <a:latin typeface="Palatino Linotype" pitchFamily="18" charset="0"/>
              </a:rPr>
              <a:t>Gastrografin</a:t>
            </a:r>
            <a:r>
              <a:rPr lang="en-US" sz="1400" b="0" dirty="0">
                <a:latin typeface="Palatino Linotype" pitchFamily="18" charset="0"/>
              </a:rPr>
              <a:t> (for perforations/leaks), double-contrast barium enema.</a:t>
            </a:r>
          </a:p>
          <a:p>
            <a:r>
              <a:rPr lang="en-US" sz="1600" b="1" dirty="0">
                <a:latin typeface="Palatino Linotype" pitchFamily="18" charset="0"/>
              </a:rPr>
              <a:t>CT (Computed Tomography):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Detects: </a:t>
            </a:r>
            <a:r>
              <a:rPr lang="en-US" sz="1400" b="0" dirty="0" err="1">
                <a:latin typeface="Palatino Linotype" pitchFamily="18" charset="0"/>
              </a:rPr>
              <a:t>Extraluminal</a:t>
            </a:r>
            <a:r>
              <a:rPr lang="en-US" sz="1400" b="0" dirty="0">
                <a:latin typeface="Palatino Linotype" pitchFamily="18" charset="0"/>
              </a:rPr>
              <a:t> disease, hepatic metastases, perforation, inflammation.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CT </a:t>
            </a:r>
            <a:r>
              <a:rPr lang="en-US" sz="1400" b="0" dirty="0" err="1">
                <a:latin typeface="Palatino Linotype" pitchFamily="18" charset="0"/>
              </a:rPr>
              <a:t>colonography</a:t>
            </a:r>
            <a:r>
              <a:rPr lang="en-US" sz="1400" b="0" dirty="0">
                <a:latin typeface="Palatino Linotype" pitchFamily="18" charset="0"/>
              </a:rPr>
              <a:t> (Virtual): 85-90% sensitivity for 1cm+ polyps.</a:t>
            </a:r>
          </a:p>
          <a:p>
            <a:r>
              <a:rPr lang="en-US" sz="1600" b="1" dirty="0">
                <a:latin typeface="Palatino Linotype" pitchFamily="18" charset="0"/>
              </a:rPr>
              <a:t>MRI (Magnetic Resonance Imaging):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Best for: Pelvic lesions, rectal cancer extent, fistulas.</a:t>
            </a:r>
          </a:p>
          <a:p>
            <a:pPr lvl="1"/>
            <a:r>
              <a:rPr lang="en-US" sz="1400" b="0" dirty="0" err="1">
                <a:latin typeface="Palatino Linotype" pitchFamily="18" charset="0"/>
              </a:rPr>
              <a:t>Endorectal</a:t>
            </a:r>
            <a:r>
              <a:rPr lang="en-US" sz="1400" b="0" dirty="0">
                <a:latin typeface="Palatino Linotype" pitchFamily="18" charset="0"/>
              </a:rPr>
              <a:t> coil improves sensitivity.</a:t>
            </a:r>
          </a:p>
          <a:p>
            <a:r>
              <a:rPr lang="en-US" sz="1600" b="1" dirty="0">
                <a:latin typeface="Palatino Linotype" pitchFamily="18" charset="0"/>
              </a:rPr>
              <a:t>PET (Positron Emission Tomography):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Used for: Staging colorectal cancer, distinguishing cancer from fibrosis.</a:t>
            </a:r>
          </a:p>
          <a:p>
            <a:pPr lvl="1"/>
            <a:r>
              <a:rPr lang="en-US" sz="1400" b="0" dirty="0">
                <a:latin typeface="Palatino Linotype" pitchFamily="18" charset="0"/>
              </a:rPr>
              <a:t>Combined PET/CT: Increased accuracy in detecting recurrent/metastatic cancer.</a:t>
            </a:r>
          </a:p>
          <a:p>
            <a:r>
              <a:rPr lang="en-US" sz="1600" b="1" dirty="0" err="1">
                <a:latin typeface="Palatino Linotype" pitchFamily="18" charset="0"/>
              </a:rPr>
              <a:t>Scintigraphy</a:t>
            </a:r>
            <a:r>
              <a:rPr lang="en-US" sz="1600" b="1" dirty="0">
                <a:latin typeface="Palatino Linotype" pitchFamily="18" charset="0"/>
              </a:rPr>
              <a:t> (Tagged RBC scan):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Localizes active bleeding sources.</a:t>
            </a:r>
          </a:p>
          <a:p>
            <a:r>
              <a:rPr lang="en-US" sz="1600" b="1" dirty="0">
                <a:latin typeface="Palatino Linotype" pitchFamily="18" charset="0"/>
              </a:rPr>
              <a:t>SPECT/CT: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Pinpoints bleeding source for surgical planning.</a:t>
            </a:r>
          </a:p>
          <a:p>
            <a:r>
              <a:rPr lang="en-US" sz="1600" b="1" dirty="0">
                <a:latin typeface="Palatino Linotype" pitchFamily="18" charset="0"/>
              </a:rPr>
              <a:t>Angiography: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Detects and treats active bleeding; assesses vessel patency.</a:t>
            </a:r>
          </a:p>
          <a:p>
            <a:r>
              <a:rPr lang="en-US" sz="1600" b="1" dirty="0">
                <a:latin typeface="Palatino Linotype" pitchFamily="18" charset="0"/>
              </a:rPr>
              <a:t>Ultrasound (</a:t>
            </a:r>
            <a:r>
              <a:rPr lang="en-US" sz="1600" b="1" dirty="0" err="1">
                <a:latin typeface="Palatino Linotype" pitchFamily="18" charset="0"/>
              </a:rPr>
              <a:t>Endorectal</a:t>
            </a:r>
            <a:r>
              <a:rPr lang="en-US" sz="1600" b="1" dirty="0">
                <a:latin typeface="Palatino Linotype" pitchFamily="18" charset="0"/>
              </a:rPr>
              <a:t> &amp; </a:t>
            </a:r>
            <a:r>
              <a:rPr lang="en-US" sz="1600" b="1" dirty="0" err="1">
                <a:latin typeface="Palatino Linotype" pitchFamily="18" charset="0"/>
              </a:rPr>
              <a:t>Endoanal</a:t>
            </a:r>
            <a:r>
              <a:rPr lang="en-US" sz="1600" b="1" dirty="0">
                <a:latin typeface="Palatino Linotype" pitchFamily="18" charset="0"/>
              </a:rPr>
              <a:t>):</a:t>
            </a:r>
            <a:endParaRPr lang="en-US" sz="1600" dirty="0">
              <a:latin typeface="Palatino Linotype" pitchFamily="18" charset="0"/>
            </a:endParaRPr>
          </a:p>
          <a:p>
            <a:pPr lvl="1"/>
            <a:r>
              <a:rPr lang="en-US" sz="1400" b="0" dirty="0">
                <a:latin typeface="Palatino Linotype" pitchFamily="18" charset="0"/>
              </a:rPr>
              <a:t>Evaluates: Rectal tumor invasion, lymph nodes, anal canal anatomy, fistulas.</a:t>
            </a:r>
          </a:p>
          <a:p>
            <a:endParaRPr lang="en-US" sz="160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51079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3">
      <a:dk1>
        <a:srgbClr val="4D4D4D"/>
      </a:dk1>
      <a:lt1>
        <a:srgbClr val="FFFFFF"/>
      </a:lt1>
      <a:dk2>
        <a:srgbClr val="4D4D4D"/>
      </a:dk2>
      <a:lt2>
        <a:srgbClr val="777777"/>
      </a:lt2>
      <a:accent1>
        <a:srgbClr val="969696"/>
      </a:accent1>
      <a:accent2>
        <a:srgbClr val="C0C0C0"/>
      </a:accent2>
      <a:accent3>
        <a:srgbClr val="FFFFFF"/>
      </a:accent3>
      <a:accent4>
        <a:srgbClr val="404040"/>
      </a:accent4>
      <a:accent5>
        <a:srgbClr val="C9C9C9"/>
      </a:accent5>
      <a:accent6>
        <a:srgbClr val="AEAEAE"/>
      </a:accent6>
      <a:hlink>
        <a:srgbClr val="CC00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303030"/>
        </a:lt2>
        <a:accent1>
          <a:srgbClr val="C6714B"/>
        </a:accent1>
        <a:accent2>
          <a:srgbClr val="7FC3C3"/>
        </a:accent2>
        <a:accent3>
          <a:srgbClr val="FFFFFF"/>
        </a:accent3>
        <a:accent4>
          <a:srgbClr val="404040"/>
        </a:accent4>
        <a:accent5>
          <a:srgbClr val="DFBBB1"/>
        </a:accent5>
        <a:accent6>
          <a:srgbClr val="72B0B0"/>
        </a:accent6>
        <a:hlink>
          <a:srgbClr val="5D5D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292929"/>
        </a:lt2>
        <a:accent1>
          <a:srgbClr val="4D4D4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B2B2B2"/>
        </a:accent5>
        <a:accent6>
          <a:srgbClr val="555555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777777"/>
        </a:lt2>
        <a:accent1>
          <a:srgbClr val="969696"/>
        </a:accent1>
        <a:accent2>
          <a:srgbClr val="C0C0C0"/>
        </a:accent2>
        <a:accent3>
          <a:srgbClr val="FFFFFF"/>
        </a:accent3>
        <a:accent4>
          <a:srgbClr val="404040"/>
        </a:accent4>
        <a:accent5>
          <a:srgbClr val="C9C9C9"/>
        </a:accent5>
        <a:accent6>
          <a:srgbClr val="AEAEAE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</TotalTime>
  <Words>6123</Words>
  <Application>Microsoft Office PowerPoint</Application>
  <PresentationFormat>On-screen Show (4:3)</PresentationFormat>
  <Paragraphs>768</Paragraphs>
  <Slides>54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template</vt:lpstr>
      <vt:lpstr>Colon, Rectum, and Anus</vt:lpstr>
      <vt:lpstr>Anatomy of the Large Intestine</vt:lpstr>
      <vt:lpstr>Vascular &amp; Neural Anatomy of the Colon</vt:lpstr>
      <vt:lpstr>Anorectal Anatomy: Key Landmarks &amp; Supply</vt:lpstr>
      <vt:lpstr>Colonic Physiology &amp; Microflora</vt:lpstr>
      <vt:lpstr>Colonic Motility, Defecation &amp; Continence</vt:lpstr>
      <vt:lpstr>Foundations of Clinical Evaluation in Coloproctology</vt:lpstr>
      <vt:lpstr>Endoscopic Techniques in Coloproctology</vt:lpstr>
      <vt:lpstr>Diagnostic Imaging in Colorectal Medicine</vt:lpstr>
      <vt:lpstr>Laboratory Studies in Colorectal Screening and Diagnosis</vt:lpstr>
      <vt:lpstr>Evaluating Abdominal and Pelvic Pain in Colorectal Conditions</vt:lpstr>
      <vt:lpstr>Evaluating Lower Gastrointestinal Bleeding</vt:lpstr>
      <vt:lpstr>Evaluating and Managing Bowel Disorders</vt:lpstr>
      <vt:lpstr>Colorectal Resections: Key Surgical Considerations</vt:lpstr>
      <vt:lpstr>Proctocolectomy Techniques</vt:lpstr>
      <vt:lpstr>Bowel Anastomosis Techniques</vt:lpstr>
      <vt:lpstr>Stoma Placement and Management</vt:lpstr>
      <vt:lpstr>Colostomy: Surgical Essentials &amp; Outcomes</vt:lpstr>
      <vt:lpstr>INFLAMMATORY BOWEL DISEASE</vt:lpstr>
      <vt:lpstr>Inflammatory Bowel Disease (IBD): Overview</vt:lpstr>
      <vt:lpstr>Differentiating Ulcerative Colitis and Crohn’s Disease</vt:lpstr>
      <vt:lpstr>Extraintestinal Manifestations of Inflammatory Bowel Disease (IBD)</vt:lpstr>
      <vt:lpstr>Nonoperative Management of Inflammatory Bowel Disease</vt:lpstr>
      <vt:lpstr>Key Therapeutic Agents in IBD Management</vt:lpstr>
      <vt:lpstr>Ulcerative Colitis: Clinical Spectrum &amp; Diagnosis</vt:lpstr>
      <vt:lpstr>Surgery in Ulcerative Colitis: Indications &amp; Surveillance</vt:lpstr>
      <vt:lpstr>Operative Approaches in Ulcerative Colitis</vt:lpstr>
      <vt:lpstr>Crohn’s Disease Overview and Surgical Indications</vt:lpstr>
      <vt:lpstr>Indeterminate Colitis: Diagnostic Challenges and Surgical Considerations</vt:lpstr>
      <vt:lpstr>Diverticular Disease</vt:lpstr>
      <vt:lpstr>Diverticular Disease: Understanding and Epidemiology</vt:lpstr>
      <vt:lpstr>Diverticulitis: Clinical Spectrum &amp; Management</vt:lpstr>
      <vt:lpstr>Management of Complicated Diverticulitis</vt:lpstr>
      <vt:lpstr>Diverticular Hemorrhage: Management and Outcomes</vt:lpstr>
      <vt:lpstr>ADENOCARCINOMA AND POLYPS</vt:lpstr>
      <vt:lpstr>Adenocarcinoma: Incidence</vt:lpstr>
      <vt:lpstr>Colorectal Cancer: Key Risk Factors &amp; Considerations</vt:lpstr>
      <vt:lpstr>Genetic Underpinnings of Colorectal Cancer</vt:lpstr>
      <vt:lpstr>Major Genetic Pathways in Colorectal Cancer</vt:lpstr>
      <vt:lpstr>Colorectal Polyps: Types and Implications</vt:lpstr>
      <vt:lpstr>Overview of Hamartomatous &amp; Inflammatory Polyps</vt:lpstr>
      <vt:lpstr>Inherited Colorectal Carcinoma Syndromes</vt:lpstr>
      <vt:lpstr>Inherited Colorectal Carcinoma Syndromes</vt:lpstr>
      <vt:lpstr>Colorectal Cancer Prevention &amp; Screening Strategies</vt:lpstr>
      <vt:lpstr>Colorectal Carcinoma: Spread &amp; Prognosis</vt:lpstr>
      <vt:lpstr>Staging &amp; Preoperative Evaluation of Colorectal Carcinoma</vt:lpstr>
      <vt:lpstr>Principles of Colonic Carcinoma Therapy</vt:lpstr>
      <vt:lpstr>Stage-Specific Therapy for Colonic Carcinoma</vt:lpstr>
      <vt:lpstr>Principles &amp; Approaches in Rectal Carcinoma Treatment</vt:lpstr>
      <vt:lpstr>Total Mesorectal Excision (TME) in Rectal Carcinoma</vt:lpstr>
      <vt:lpstr>Follow-Up &amp; Surveillance in Colorectal Cancer Patients</vt:lpstr>
      <vt:lpstr>Managing Recurrent Colorectal Carcinoma</vt:lpstr>
      <vt:lpstr>Minimally Invasive Techniques in Colorectal Resection</vt:lpstr>
      <vt:lpstr>Rare Colorectal Neoplasms Overview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PoweredTemplates.com</dc:creator>
  <cp:lastModifiedBy>Gaga</cp:lastModifiedBy>
  <cp:revision>127</cp:revision>
  <dcterms:created xsi:type="dcterms:W3CDTF">2006-06-13T13:38:55Z</dcterms:created>
  <dcterms:modified xsi:type="dcterms:W3CDTF">2023-09-11T10:15:44Z</dcterms:modified>
</cp:coreProperties>
</file>